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Default Extension="docx" ContentType="application/vnd.openxmlformats-officedocument.wordprocessingml.document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vml" ContentType="application/vnd.openxmlformats-officedocument.vmlDrawing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Default Extension="emf" ContentType="image/x-emf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39"/>
  </p:notesMasterIdLst>
  <p:sldIdLst>
    <p:sldId id="256" r:id="rId2"/>
    <p:sldId id="267" r:id="rId3"/>
    <p:sldId id="268" r:id="rId4"/>
    <p:sldId id="257" r:id="rId5"/>
    <p:sldId id="258" r:id="rId6"/>
    <p:sldId id="266" r:id="rId7"/>
    <p:sldId id="269" r:id="rId8"/>
    <p:sldId id="270" r:id="rId9"/>
    <p:sldId id="271" r:id="rId10"/>
    <p:sldId id="272" r:id="rId11"/>
    <p:sldId id="274" r:id="rId12"/>
    <p:sldId id="275" r:id="rId13"/>
    <p:sldId id="276" r:id="rId14"/>
    <p:sldId id="277" r:id="rId15"/>
    <p:sldId id="278" r:id="rId16"/>
    <p:sldId id="279" r:id="rId17"/>
    <p:sldId id="280" r:id="rId18"/>
    <p:sldId id="281" r:id="rId19"/>
    <p:sldId id="282" r:id="rId20"/>
    <p:sldId id="283" r:id="rId21"/>
    <p:sldId id="284" r:id="rId22"/>
    <p:sldId id="285" r:id="rId23"/>
    <p:sldId id="286" r:id="rId24"/>
    <p:sldId id="287" r:id="rId25"/>
    <p:sldId id="288" r:id="rId26"/>
    <p:sldId id="289" r:id="rId27"/>
    <p:sldId id="290" r:id="rId28"/>
    <p:sldId id="291" r:id="rId29"/>
    <p:sldId id="292" r:id="rId30"/>
    <p:sldId id="293" r:id="rId31"/>
    <p:sldId id="294" r:id="rId32"/>
    <p:sldId id="295" r:id="rId33"/>
    <p:sldId id="296" r:id="rId34"/>
    <p:sldId id="297" r:id="rId35"/>
    <p:sldId id="298" r:id="rId36"/>
    <p:sldId id="299" r:id="rId37"/>
    <p:sldId id="300" r:id="rId3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70" d="100"/>
          <a:sy n="70" d="100"/>
        </p:scale>
        <p:origin x="-1080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1B89B0-A1E9-46F7-B5C7-821D3D487D0B}" type="datetimeFigureOut">
              <a:rPr lang="en-US" smtClean="0"/>
              <a:pPr/>
              <a:t>4/17/2019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623585-0C2E-402E-9080-45FF6D29EDE8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Aquifers: </a:t>
            </a:r>
            <a:r>
              <a:rPr lang="en-US" dirty="0" smtClean="0"/>
              <a:t>Underground bed or layer yielding ground water for wells and springs etc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623585-0C2E-402E-9080-45FF6D29EDE8}" type="slidenum">
              <a:rPr lang="en-US" smtClean="0"/>
              <a:pPr/>
              <a:t>33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ight Triangle 9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grpSp>
        <p:nvGrpSpPr>
          <p:cNvPr id="2" name="Group 1"/>
          <p:cNvGrpSpPr/>
          <p:nvPr/>
        </p:nvGrpSpPr>
        <p:grpSpPr>
          <a:xfrm>
            <a:off x="-3765" y="4953000"/>
            <a:ext cx="9147765" cy="1912088"/>
            <a:chOff x="-3765" y="4832896"/>
            <a:chExt cx="9147765" cy="2032192"/>
          </a:xfrm>
        </p:grpSpPr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>
              <a:extLst/>
            </a:lstStyle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Straight Connector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FCACEA2D-8DE5-41D3-A334-ACD527493AF5}" type="datetimeFigureOut">
              <a:rPr lang="en-US" smtClean="0"/>
              <a:pPr/>
              <a:t>4/17/2019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19472319-CE6B-4CFD-B050-6907D6C2998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FCACEA2D-8DE5-41D3-A334-ACD527493AF5}" type="datetimeFigureOut">
              <a:rPr lang="en-US" smtClean="0"/>
              <a:pPr/>
              <a:t>4/17/2019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19472319-CE6B-4CFD-B050-6907D6C2998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FCACEA2D-8DE5-41D3-A334-ACD527493AF5}" type="datetimeFigureOut">
              <a:rPr lang="en-US" smtClean="0"/>
              <a:pPr/>
              <a:t>4/17/2019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19472319-CE6B-4CFD-B050-6907D6C2998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FCACEA2D-8DE5-41D3-A334-ACD527493AF5}" type="datetimeFigureOut">
              <a:rPr lang="en-US" smtClean="0"/>
              <a:pPr/>
              <a:t>4/17/2019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19472319-CE6B-4CFD-B050-6907D6C2998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FCACEA2D-8DE5-41D3-A334-ACD527493AF5}" type="datetimeFigureOut">
              <a:rPr lang="en-US" smtClean="0"/>
              <a:pPr/>
              <a:t>4/17/2019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19472319-CE6B-4CFD-B050-6907D6C2998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hevron 6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8" name="Chevron 7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FCACEA2D-8DE5-41D3-A334-ACD527493AF5}" type="datetimeFigureOut">
              <a:rPr lang="en-US" smtClean="0"/>
              <a:pPr/>
              <a:t>4/17/2019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19472319-CE6B-4CFD-B050-6907D6C2998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FCACEA2D-8DE5-41D3-A334-ACD527493AF5}" type="datetimeFigureOut">
              <a:rPr lang="en-US" smtClean="0"/>
              <a:pPr/>
              <a:t>4/17/2019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19472319-CE6B-4CFD-B050-6907D6C2998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FCACEA2D-8DE5-41D3-A334-ACD527493AF5}" type="datetimeFigureOut">
              <a:rPr lang="en-US" smtClean="0"/>
              <a:pPr/>
              <a:t>4/17/2019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19472319-CE6B-4CFD-B050-6907D6C2998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FCACEA2D-8DE5-41D3-A334-ACD527493AF5}" type="datetimeFigureOut">
              <a:rPr lang="en-US" smtClean="0"/>
              <a:pPr/>
              <a:t>4/17/2019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19472319-CE6B-4CFD-B050-6907D6C2998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>
            <a:extLst/>
          </a:lstStyle>
          <a:p>
            <a:fld id="{FCACEA2D-8DE5-41D3-A334-ACD527493AF5}" type="datetimeFigureOut">
              <a:rPr lang="en-US" smtClean="0"/>
              <a:pPr/>
              <a:t>4/17/2019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19472319-CE6B-4CFD-B050-6907D6C2998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FCACEA2D-8DE5-41D3-A334-ACD527493AF5}" type="datetimeFigureOut">
              <a:rPr lang="en-US" smtClean="0"/>
              <a:pPr/>
              <a:t>4/17/2019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19472319-CE6B-4CFD-B050-6907D6C2998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716436" y="5001993"/>
            <a:ext cx="3802003" cy="144311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-329" y="347"/>
                </a:moveTo>
                <a:lnTo>
                  <a:pt x="7156" y="682"/>
                </a:lnTo>
                <a:lnTo>
                  <a:pt x="5229" y="682"/>
                </a:lnTo>
                <a:lnTo>
                  <a:pt x="-328" y="345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-53561" y="5785023"/>
            <a:ext cx="3802003" cy="838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817" y="97"/>
                </a:moveTo>
                <a:lnTo>
                  <a:pt x="6408" y="682"/>
                </a:lnTo>
                <a:lnTo>
                  <a:pt x="5232" y="685"/>
                </a:lnTo>
                <a:lnTo>
                  <a:pt x="829" y="101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0" name="Right Triangle 9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hevron 11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13" name="Chevron 12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>
            <a:spLocks/>
          </p:cNvSpPr>
          <p:nvPr/>
        </p:nvSpPr>
        <p:spPr bwMode="auto">
          <a:xfrm>
            <a:off x="716436" y="5001993"/>
            <a:ext cx="3802003" cy="144311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-329" y="347"/>
                </a:moveTo>
                <a:lnTo>
                  <a:pt x="7156" y="682"/>
                </a:lnTo>
                <a:lnTo>
                  <a:pt x="5229" y="682"/>
                </a:lnTo>
                <a:lnTo>
                  <a:pt x="-328" y="345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-53561" y="5785023"/>
            <a:ext cx="3802003" cy="838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817" y="97"/>
                </a:moveTo>
                <a:lnTo>
                  <a:pt x="6408" y="682"/>
                </a:lnTo>
                <a:lnTo>
                  <a:pt x="5232" y="685"/>
                </a:lnTo>
                <a:lnTo>
                  <a:pt x="829" y="101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4" name="Right Triangle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3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FCACEA2D-8DE5-41D3-A334-ACD527493AF5}" type="datetimeFigureOut">
              <a:rPr lang="en-US" smtClean="0"/>
              <a:pPr/>
              <a:t>4/17/2019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19472319-CE6B-4CFD-B050-6907D6C29986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jpeg"/><Relationship Id="rId4" Type="http://schemas.openxmlformats.org/officeDocument/2006/relationships/image" Target="../media/image34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jpeg"/><Relationship Id="rId4" Type="http://schemas.openxmlformats.org/officeDocument/2006/relationships/image" Target="../media/image53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jpeg"/><Relationship Id="rId5" Type="http://schemas.openxmlformats.org/officeDocument/2006/relationships/image" Target="../media/image62.jpeg"/><Relationship Id="rId4" Type="http://schemas.openxmlformats.org/officeDocument/2006/relationships/image" Target="../media/image6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Office_Word_Document1.docx"/><Relationship Id="rId7" Type="http://schemas.openxmlformats.org/officeDocument/2006/relationships/image" Target="../media/image1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1.pn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WATER RESOURCES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2828916" cy="785818"/>
          </a:xfrm>
        </p:spPr>
        <p:txBody>
          <a:bodyPr/>
          <a:lstStyle/>
          <a:p>
            <a:r>
              <a:rPr lang="en-US" dirty="0" smtClean="0"/>
              <a:t>Lakes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85720" y="857232"/>
            <a:ext cx="8643998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/>
              <a:t>Lakes </a:t>
            </a:r>
            <a:r>
              <a:rPr lang="en-US" sz="2800" dirty="0"/>
              <a:t>are created from variety of geological events: </a:t>
            </a:r>
            <a:endParaRPr lang="en-US" sz="2800" dirty="0" smtClean="0"/>
          </a:p>
          <a:p>
            <a:pPr>
              <a:buFont typeface="Wingdings" pitchFamily="2" charset="2"/>
              <a:buChar char="q"/>
            </a:pPr>
            <a:r>
              <a:rPr lang="en-US" sz="2800" dirty="0" smtClean="0"/>
              <a:t> Tectonic-basin lake</a:t>
            </a:r>
          </a:p>
          <a:p>
            <a:pPr>
              <a:buFont typeface="Wingdings" pitchFamily="2" charset="2"/>
              <a:buChar char="q"/>
            </a:pPr>
            <a:r>
              <a:rPr lang="en-US" sz="2800" dirty="0" smtClean="0"/>
              <a:t> Volcanic lake</a:t>
            </a:r>
          </a:p>
          <a:p>
            <a:pPr>
              <a:buFont typeface="Wingdings" pitchFamily="2" charset="2"/>
              <a:buChar char="q"/>
            </a:pPr>
            <a:r>
              <a:rPr lang="en-US" sz="2800" dirty="0" smtClean="0"/>
              <a:t> Glacial </a:t>
            </a:r>
            <a:r>
              <a:rPr lang="en-US" sz="2800" dirty="0"/>
              <a:t>lake </a:t>
            </a:r>
            <a:endParaRPr lang="en-US" sz="2800" dirty="0" smtClean="0"/>
          </a:p>
          <a:p>
            <a:pPr>
              <a:buFont typeface="Wingdings" pitchFamily="2" charset="2"/>
              <a:buChar char="q"/>
            </a:pPr>
            <a:r>
              <a:rPr lang="en-US" sz="2800" dirty="0" smtClean="0"/>
              <a:t> Groundwater-discharge lake</a:t>
            </a:r>
          </a:p>
          <a:p>
            <a:r>
              <a:rPr lang="en-US" sz="2800" dirty="0" smtClean="0"/>
              <a:t> </a:t>
            </a:r>
            <a:r>
              <a:rPr lang="en-US" sz="2800" dirty="0"/>
              <a:t>Lakes generate water from: </a:t>
            </a:r>
            <a:endParaRPr lang="en-US" sz="2800" dirty="0" smtClean="0"/>
          </a:p>
          <a:p>
            <a:pPr>
              <a:buFont typeface="Wingdings" pitchFamily="2" charset="2"/>
              <a:buChar char="q"/>
            </a:pPr>
            <a:r>
              <a:rPr lang="en-US" sz="2800" dirty="0" smtClean="0"/>
              <a:t> Collection </a:t>
            </a:r>
            <a:r>
              <a:rPr lang="en-US" sz="2800" dirty="0"/>
              <a:t>of water in low </a:t>
            </a:r>
            <a:endParaRPr lang="en-US" sz="2800" dirty="0" smtClean="0"/>
          </a:p>
          <a:p>
            <a:r>
              <a:rPr lang="en-US" sz="2800" dirty="0" smtClean="0"/>
              <a:t>Areas </a:t>
            </a:r>
          </a:p>
          <a:p>
            <a:pPr>
              <a:buFont typeface="Wingdings" pitchFamily="2" charset="2"/>
              <a:buChar char="q"/>
            </a:pPr>
            <a:r>
              <a:rPr lang="en-US" sz="2800" dirty="0" smtClean="0"/>
              <a:t>Natural </a:t>
            </a:r>
            <a:r>
              <a:rPr lang="en-US" sz="2800" dirty="0"/>
              <a:t>or man-made dam(s) </a:t>
            </a:r>
            <a:endParaRPr lang="en-US" sz="2800" dirty="0" smtClean="0"/>
          </a:p>
          <a:p>
            <a:pPr>
              <a:buFont typeface="Wingdings" pitchFamily="2" charset="2"/>
              <a:buChar char="q"/>
            </a:pPr>
            <a:r>
              <a:rPr lang="en-US" sz="2800" dirty="0" smtClean="0"/>
              <a:t> Rivers </a:t>
            </a:r>
            <a:r>
              <a:rPr lang="en-US" sz="2800" dirty="0"/>
              <a:t>and streams </a:t>
            </a:r>
            <a:endParaRPr lang="en-US" sz="2800" dirty="0" smtClean="0"/>
          </a:p>
          <a:p>
            <a:pPr>
              <a:buFont typeface="Wingdings" pitchFamily="2" charset="2"/>
              <a:buChar char="q"/>
            </a:pPr>
            <a:r>
              <a:rPr lang="en-US" sz="2800" dirty="0" smtClean="0"/>
              <a:t> </a:t>
            </a:r>
            <a:r>
              <a:rPr lang="en-US" sz="2800" dirty="0"/>
              <a:t>Groundwater</a:t>
            </a:r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857884" y="1785926"/>
            <a:ext cx="3048000" cy="24288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98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857884" y="4286256"/>
            <a:ext cx="3071826" cy="25717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Lakes (cont.)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57158" y="1571612"/>
            <a:ext cx="5286412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dirty="0" smtClean="0"/>
              <a:t>Saline </a:t>
            </a:r>
            <a:r>
              <a:rPr lang="en-US" sz="2400" dirty="0"/>
              <a:t>lakes </a:t>
            </a:r>
            <a:endParaRPr lang="en-US" sz="2400" dirty="0" smtClean="0"/>
          </a:p>
          <a:p>
            <a:pPr algn="just">
              <a:buFont typeface="Wingdings" pitchFamily="2" charset="2"/>
              <a:buChar char="q"/>
            </a:pPr>
            <a:r>
              <a:rPr lang="en-US" sz="2400" dirty="0" smtClean="0"/>
              <a:t> Possess </a:t>
            </a:r>
            <a:r>
              <a:rPr lang="en-US" sz="2400" dirty="0"/>
              <a:t>85,000km</a:t>
            </a:r>
            <a:r>
              <a:rPr lang="en-US" sz="2400" normalizeH="1" baseline="30000" dirty="0"/>
              <a:t>3</a:t>
            </a:r>
            <a:r>
              <a:rPr lang="en-US" sz="2400" dirty="0"/>
              <a:t> (about 0.006% of total Earth’s water) </a:t>
            </a:r>
            <a:endParaRPr lang="en-US" sz="2400" dirty="0" smtClean="0"/>
          </a:p>
          <a:p>
            <a:pPr algn="just">
              <a:buFont typeface="Wingdings" pitchFamily="2" charset="2"/>
              <a:buChar char="q"/>
            </a:pPr>
            <a:r>
              <a:rPr lang="en-US" sz="2400" dirty="0" smtClean="0"/>
              <a:t> </a:t>
            </a:r>
            <a:r>
              <a:rPr lang="en-US" sz="2400" dirty="0"/>
              <a:t>Saline lakes’ water cannot be used due to high salinity. </a:t>
            </a:r>
            <a:endParaRPr lang="en-US" sz="2400" dirty="0" smtClean="0"/>
          </a:p>
          <a:p>
            <a:pPr algn="just">
              <a:buFont typeface="Wingdings" pitchFamily="2" charset="2"/>
              <a:buChar char="q"/>
            </a:pPr>
            <a:r>
              <a:rPr lang="en-US" sz="2400" dirty="0" smtClean="0"/>
              <a:t> Major </a:t>
            </a:r>
            <a:r>
              <a:rPr lang="en-US" sz="2400" dirty="0"/>
              <a:t>saline lakes: Caspian Sea (Central Asia), </a:t>
            </a:r>
            <a:endParaRPr lang="en-US" sz="2400" dirty="0" smtClean="0"/>
          </a:p>
          <a:p>
            <a:pPr algn="just"/>
            <a:r>
              <a:rPr lang="en-US" sz="2400" dirty="0" smtClean="0"/>
              <a:t>The </a:t>
            </a:r>
            <a:r>
              <a:rPr lang="en-US" sz="2400" dirty="0"/>
              <a:t>Great Salt Lake (U.S.), </a:t>
            </a:r>
            <a:endParaRPr lang="en-US" sz="2400" dirty="0" smtClean="0"/>
          </a:p>
          <a:p>
            <a:pPr algn="just"/>
            <a:r>
              <a:rPr lang="en-US" sz="2400" dirty="0" smtClean="0"/>
              <a:t>The </a:t>
            </a:r>
            <a:r>
              <a:rPr lang="en-US" sz="2400" dirty="0"/>
              <a:t>Dead Sea (between Jordan &amp; Israel), </a:t>
            </a:r>
            <a:r>
              <a:rPr lang="en-US" sz="2400" dirty="0" smtClean="0"/>
              <a:t>and </a:t>
            </a:r>
          </a:p>
          <a:p>
            <a:pPr algn="just"/>
            <a:r>
              <a:rPr lang="en-US" sz="2400" dirty="0" smtClean="0"/>
              <a:t>Aral </a:t>
            </a:r>
            <a:r>
              <a:rPr lang="en-US" sz="2400" dirty="0"/>
              <a:t>Sea (between Kazakhstan and Uzbekistan). </a:t>
            </a:r>
          </a:p>
        </p:txBody>
      </p:sp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15008" y="1500174"/>
            <a:ext cx="3262317" cy="22145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Rectangle 5"/>
          <p:cNvSpPr/>
          <p:nvPr/>
        </p:nvSpPr>
        <p:spPr>
          <a:xfrm>
            <a:off x="6143636" y="3786190"/>
            <a:ext cx="24224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The Great Salt Lake 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6572264" y="6488668"/>
            <a:ext cx="17059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The Dead Sea</a:t>
            </a:r>
            <a:endParaRPr lang="en-US" dirty="0"/>
          </a:p>
        </p:txBody>
      </p:sp>
      <p:pic>
        <p:nvPicPr>
          <p:cNvPr id="4301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86446" y="4143380"/>
            <a:ext cx="3214710" cy="22145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-24"/>
            <a:ext cx="8229600" cy="1143000"/>
          </a:xfrm>
        </p:spPr>
        <p:txBody>
          <a:bodyPr/>
          <a:lstStyle/>
          <a:p>
            <a:r>
              <a:rPr lang="en-US" dirty="0" smtClean="0"/>
              <a:t>Wetlands and Soil Moisture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14282" y="857232"/>
            <a:ext cx="5357850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buFont typeface="Wingdings" pitchFamily="2" charset="2"/>
              <a:buChar char="q"/>
            </a:pPr>
            <a:r>
              <a:rPr lang="en-US" sz="2400" dirty="0" smtClean="0"/>
              <a:t> Wetland </a:t>
            </a:r>
            <a:r>
              <a:rPr lang="en-US" sz="2400" dirty="0"/>
              <a:t>are areas of land where water covers the surface for at least part of the </a:t>
            </a:r>
            <a:r>
              <a:rPr lang="en-US" sz="2400" dirty="0" smtClean="0"/>
              <a:t>year.</a:t>
            </a:r>
          </a:p>
          <a:p>
            <a:pPr algn="just">
              <a:buFont typeface="Wingdings" pitchFamily="2" charset="2"/>
              <a:buChar char="q"/>
            </a:pPr>
            <a:r>
              <a:rPr lang="en-US" sz="2400" dirty="0" smtClean="0"/>
              <a:t> They </a:t>
            </a:r>
            <a:r>
              <a:rPr lang="en-US" sz="2400" dirty="0"/>
              <a:t>are not as important as lakes and rivers for water storage</a:t>
            </a:r>
            <a:r>
              <a:rPr lang="en-US" sz="2400" dirty="0" smtClean="0"/>
              <a:t>.</a:t>
            </a:r>
          </a:p>
          <a:p>
            <a:pPr algn="just">
              <a:buFont typeface="Wingdings" pitchFamily="2" charset="2"/>
              <a:buChar char="q"/>
            </a:pPr>
            <a:r>
              <a:rPr lang="en-US" sz="2400" dirty="0" smtClean="0"/>
              <a:t> </a:t>
            </a:r>
            <a:r>
              <a:rPr lang="en-US" sz="2400" dirty="0"/>
              <a:t>However, they play vital roles in: </a:t>
            </a:r>
            <a:endParaRPr lang="en-US" sz="2400" dirty="0" smtClean="0"/>
          </a:p>
          <a:p>
            <a:pPr lvl="1" algn="just">
              <a:buFont typeface="Wingdings" pitchFamily="2" charset="2"/>
              <a:buChar char="Ø"/>
            </a:pPr>
            <a:r>
              <a:rPr lang="en-US" sz="2400" dirty="0" smtClean="0"/>
              <a:t> Erosion </a:t>
            </a:r>
            <a:r>
              <a:rPr lang="en-US" sz="2400" dirty="0"/>
              <a:t>protection </a:t>
            </a:r>
            <a:endParaRPr lang="en-US" sz="2400" dirty="0" smtClean="0"/>
          </a:p>
          <a:p>
            <a:pPr lvl="1" algn="just">
              <a:buFont typeface="Wingdings" pitchFamily="2" charset="2"/>
              <a:buChar char="Ø"/>
            </a:pPr>
            <a:r>
              <a:rPr lang="en-US" sz="2400" dirty="0"/>
              <a:t> </a:t>
            </a:r>
            <a:r>
              <a:rPr lang="en-US" sz="2400" dirty="0" smtClean="0"/>
              <a:t>Flood </a:t>
            </a:r>
            <a:r>
              <a:rPr lang="en-US" sz="2400" dirty="0"/>
              <a:t>reduction </a:t>
            </a:r>
            <a:endParaRPr lang="en-US" sz="2400" dirty="0" smtClean="0"/>
          </a:p>
          <a:p>
            <a:pPr lvl="1" algn="just">
              <a:buFont typeface="Wingdings" pitchFamily="2" charset="2"/>
              <a:buChar char="Ø"/>
            </a:pPr>
            <a:r>
              <a:rPr lang="en-US" sz="2400" dirty="0"/>
              <a:t> </a:t>
            </a:r>
            <a:r>
              <a:rPr lang="en-US" sz="2400" dirty="0" smtClean="0"/>
              <a:t>Groundwater </a:t>
            </a:r>
            <a:r>
              <a:rPr lang="en-US" sz="2400" dirty="0"/>
              <a:t>replenishment </a:t>
            </a:r>
            <a:endParaRPr lang="en-US" sz="2400" dirty="0" smtClean="0"/>
          </a:p>
          <a:p>
            <a:pPr lvl="1" algn="just">
              <a:buFont typeface="Wingdings" pitchFamily="2" charset="2"/>
              <a:buChar char="Ø"/>
            </a:pPr>
            <a:r>
              <a:rPr lang="en-US" sz="2400" dirty="0" smtClean="0"/>
              <a:t> </a:t>
            </a:r>
            <a:r>
              <a:rPr lang="en-US" sz="2400" dirty="0"/>
              <a:t>Trapping nutrient and sediment </a:t>
            </a:r>
            <a:endParaRPr lang="en-US" sz="2400" dirty="0" smtClean="0"/>
          </a:p>
          <a:p>
            <a:pPr lvl="1" algn="just">
              <a:buFont typeface="Wingdings" pitchFamily="2" charset="2"/>
              <a:buChar char="Ø"/>
            </a:pPr>
            <a:r>
              <a:rPr lang="en-US" sz="2400" dirty="0"/>
              <a:t> </a:t>
            </a:r>
            <a:r>
              <a:rPr lang="en-US" sz="2400" dirty="0" smtClean="0"/>
              <a:t>Water </a:t>
            </a:r>
            <a:r>
              <a:rPr lang="en-US" sz="2400" dirty="0"/>
              <a:t>purification </a:t>
            </a:r>
            <a:endParaRPr lang="en-US" sz="2400" dirty="0" smtClean="0"/>
          </a:p>
          <a:p>
            <a:pPr lvl="1" algn="just">
              <a:buFont typeface="Wingdings" pitchFamily="2" charset="2"/>
              <a:buChar char="Ø"/>
            </a:pPr>
            <a:r>
              <a:rPr lang="en-US" sz="2400" dirty="0"/>
              <a:t> </a:t>
            </a:r>
            <a:r>
              <a:rPr lang="en-US" sz="2400" dirty="0" smtClean="0"/>
              <a:t>Providing </a:t>
            </a:r>
            <a:r>
              <a:rPr lang="en-US" sz="2400" dirty="0"/>
              <a:t>fish and wildlife habitat</a:t>
            </a:r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86446" y="1643050"/>
            <a:ext cx="3214678" cy="2982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71414"/>
            <a:ext cx="4543428" cy="785818"/>
          </a:xfrm>
        </p:spPr>
        <p:txBody>
          <a:bodyPr/>
          <a:lstStyle/>
          <a:p>
            <a:r>
              <a:rPr lang="en-US" dirty="0" smtClean="0"/>
              <a:t>Atmosphere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14282" y="714356"/>
            <a:ext cx="8715436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2400" dirty="0" smtClean="0"/>
              <a:t> Atmosphere </a:t>
            </a:r>
            <a:r>
              <a:rPr lang="en-US" sz="2400" dirty="0"/>
              <a:t>contains about 0.001% of total Earth’s water</a:t>
            </a:r>
            <a:r>
              <a:rPr lang="en-US" sz="2400" dirty="0" smtClean="0"/>
              <a:t>.</a:t>
            </a:r>
          </a:p>
          <a:p>
            <a:pPr algn="just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2400" dirty="0" smtClean="0"/>
              <a:t> </a:t>
            </a:r>
            <a:r>
              <a:rPr lang="en-US" sz="2400" dirty="0"/>
              <a:t>It is around 4% of air volume in the atmosphere</a:t>
            </a:r>
            <a:r>
              <a:rPr lang="en-US" sz="2400" dirty="0" smtClean="0"/>
              <a:t>.</a:t>
            </a:r>
          </a:p>
          <a:p>
            <a:pPr algn="just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2400" dirty="0" smtClean="0"/>
              <a:t> </a:t>
            </a:r>
            <a:r>
              <a:rPr lang="en-US" sz="2400" dirty="0"/>
              <a:t>Movement of water through atmosphere provide mechanism for distributing freshwater to terrestrial reservoir (in form of rain, snow, hail…)</a:t>
            </a:r>
          </a:p>
        </p:txBody>
      </p:sp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596" y="4357694"/>
            <a:ext cx="3857652" cy="22145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608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429124" y="4286256"/>
            <a:ext cx="4214842" cy="2357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Water Uses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214810" y="1428736"/>
            <a:ext cx="4572000" cy="286232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 smtClean="0"/>
              <a:t>In-Stream </a:t>
            </a:r>
            <a:r>
              <a:rPr lang="en-US" sz="2400" b="1" dirty="0"/>
              <a:t>Uses </a:t>
            </a:r>
            <a:endParaRPr lang="en-US" sz="2400" b="1" dirty="0" smtClean="0"/>
          </a:p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2400" dirty="0" smtClean="0"/>
              <a:t> Hydropower </a:t>
            </a:r>
          </a:p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2400" dirty="0"/>
              <a:t> </a:t>
            </a:r>
            <a:r>
              <a:rPr lang="en-US" sz="2400" dirty="0" smtClean="0"/>
              <a:t>Navigation </a:t>
            </a:r>
          </a:p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2400" dirty="0"/>
              <a:t> </a:t>
            </a:r>
            <a:r>
              <a:rPr lang="en-US" sz="2400" dirty="0" smtClean="0"/>
              <a:t>Recreation </a:t>
            </a:r>
          </a:p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2400" dirty="0"/>
              <a:t> </a:t>
            </a:r>
            <a:r>
              <a:rPr lang="en-US" sz="2400" dirty="0" smtClean="0"/>
              <a:t>Ecosystem Support</a:t>
            </a:r>
          </a:p>
        </p:txBody>
      </p:sp>
      <p:sp>
        <p:nvSpPr>
          <p:cNvPr id="5" name="Rectangle 4"/>
          <p:cNvSpPr/>
          <p:nvPr/>
        </p:nvSpPr>
        <p:spPr>
          <a:xfrm>
            <a:off x="285720" y="1428736"/>
            <a:ext cx="2762295" cy="39703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 smtClean="0"/>
              <a:t>Off-Stream Uses </a:t>
            </a:r>
          </a:p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2400" dirty="0" smtClean="0"/>
              <a:t> Agriculture</a:t>
            </a:r>
          </a:p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2400" dirty="0"/>
              <a:t> </a:t>
            </a:r>
            <a:r>
              <a:rPr lang="en-US" sz="2400" dirty="0" smtClean="0"/>
              <a:t>Thermoelectric</a:t>
            </a:r>
          </a:p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2400" dirty="0"/>
              <a:t> </a:t>
            </a:r>
            <a:r>
              <a:rPr lang="en-US" sz="2400" dirty="0" smtClean="0"/>
              <a:t>Industrial </a:t>
            </a:r>
          </a:p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2400" dirty="0" smtClean="0"/>
              <a:t>Mining </a:t>
            </a:r>
          </a:p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2400" dirty="0"/>
              <a:t> </a:t>
            </a:r>
            <a:r>
              <a:rPr lang="en-US" sz="2400" dirty="0" smtClean="0"/>
              <a:t>Domestic</a:t>
            </a:r>
          </a:p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2400" dirty="0"/>
              <a:t> </a:t>
            </a:r>
            <a:r>
              <a:rPr lang="en-US" sz="2400" dirty="0" smtClean="0"/>
              <a:t>Commercial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Water Uses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285852" y="1214422"/>
            <a:ext cx="61436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/>
              <a:t>Basic </a:t>
            </a:r>
            <a:r>
              <a:rPr lang="en-US" sz="2800" dirty="0"/>
              <a:t>Assumption (by UN Water)</a:t>
            </a:r>
          </a:p>
        </p:txBody>
      </p:sp>
      <p:pic>
        <p:nvPicPr>
          <p:cNvPr id="47106" name="Picture 2" descr="Image result for world water use image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2071678"/>
            <a:ext cx="3929090" cy="3148022"/>
          </a:xfrm>
          <a:prstGeom prst="rect">
            <a:avLst/>
          </a:prstGeom>
          <a:noFill/>
        </p:spPr>
      </p:pic>
      <p:sp>
        <p:nvSpPr>
          <p:cNvPr id="6" name="Rectangle 5"/>
          <p:cNvSpPr/>
          <p:nvPr/>
        </p:nvSpPr>
        <p:spPr>
          <a:xfrm>
            <a:off x="714348" y="5500702"/>
            <a:ext cx="35719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Source: World Water </a:t>
            </a:r>
            <a:r>
              <a:rPr lang="en-US" sz="1600" dirty="0" smtClean="0"/>
              <a:t>Assessment </a:t>
            </a:r>
            <a:r>
              <a:rPr lang="en-US" sz="1600" dirty="0"/>
              <a:t>Agriculture Program (WWAP)</a:t>
            </a:r>
          </a:p>
        </p:txBody>
      </p:sp>
      <p:sp>
        <p:nvSpPr>
          <p:cNvPr id="47108" name="AutoShape 4" descr="Image result for percentage of water withdrawals by 2025 imag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7110" name="AutoShape 6" descr="Image result for percentage of water withdrawals by 2025 imag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7111" name="Picture 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857752" y="2071678"/>
            <a:ext cx="3214710" cy="31432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Rectangle 9"/>
          <p:cNvSpPr/>
          <p:nvPr/>
        </p:nvSpPr>
        <p:spPr>
          <a:xfrm>
            <a:off x="4500562" y="5429264"/>
            <a:ext cx="44133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Source: Food </a:t>
            </a:r>
            <a:r>
              <a:rPr lang="en-US" dirty="0" smtClean="0"/>
              <a:t>and </a:t>
            </a:r>
            <a:r>
              <a:rPr lang="en-US" dirty="0"/>
              <a:t>Organization (FAO) 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-142900"/>
            <a:ext cx="8229600" cy="785818"/>
          </a:xfrm>
        </p:spPr>
        <p:txBody>
          <a:bodyPr>
            <a:normAutofit/>
          </a:bodyPr>
          <a:lstStyle/>
          <a:p>
            <a:r>
              <a:rPr lang="en-US" sz="2800" b="0" dirty="0" smtClean="0"/>
              <a:t>Off-Stream Uses: </a:t>
            </a:r>
            <a:r>
              <a:rPr lang="en-US" sz="2800" dirty="0" smtClean="0"/>
              <a:t>Agriculture</a:t>
            </a:r>
            <a:endParaRPr lang="en-US" sz="2800" dirty="0"/>
          </a:p>
        </p:txBody>
      </p:sp>
      <p:sp>
        <p:nvSpPr>
          <p:cNvPr id="4" name="Rectangle 3"/>
          <p:cNvSpPr/>
          <p:nvPr/>
        </p:nvSpPr>
        <p:spPr>
          <a:xfrm>
            <a:off x="285720" y="500042"/>
            <a:ext cx="8715436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v"/>
            </a:pPr>
            <a:r>
              <a:rPr lang="en-US" sz="2400" dirty="0"/>
              <a:t> </a:t>
            </a:r>
            <a:r>
              <a:rPr lang="en-US" sz="2400" dirty="0" smtClean="0"/>
              <a:t>Irrigation </a:t>
            </a:r>
          </a:p>
          <a:p>
            <a:pPr lvl="1"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400" dirty="0" smtClean="0"/>
              <a:t> Crop </a:t>
            </a:r>
            <a:r>
              <a:rPr lang="en-US" sz="2400" dirty="0"/>
              <a:t>irrigation consume 2/3 of water withdrawal. </a:t>
            </a:r>
            <a:endParaRPr lang="en-US" sz="2400" dirty="0" smtClean="0"/>
          </a:p>
          <a:p>
            <a:pPr lvl="1"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400" dirty="0" smtClean="0"/>
              <a:t> </a:t>
            </a:r>
            <a:r>
              <a:rPr lang="en-US" sz="2400" dirty="0"/>
              <a:t>Evaporation and seepage from unlined irrigation systems are the principal water </a:t>
            </a:r>
            <a:r>
              <a:rPr lang="en-US" sz="2400" dirty="0" smtClean="0"/>
              <a:t>losses.</a:t>
            </a:r>
          </a:p>
          <a:p>
            <a:pPr lvl="1"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400" dirty="0"/>
              <a:t> </a:t>
            </a:r>
            <a:r>
              <a:rPr lang="en-US" sz="2400" dirty="0" smtClean="0"/>
              <a:t>There </a:t>
            </a:r>
            <a:r>
              <a:rPr lang="en-US" sz="2400" dirty="0"/>
              <a:t>are three types of irrigation </a:t>
            </a:r>
            <a:r>
              <a:rPr lang="en-US" sz="2400" dirty="0" smtClean="0"/>
              <a:t>systems</a:t>
            </a:r>
            <a:endParaRPr lang="en-US" sz="2400" dirty="0"/>
          </a:p>
        </p:txBody>
      </p:sp>
      <p:pic>
        <p:nvPicPr>
          <p:cNvPr id="624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2" y="4000504"/>
            <a:ext cx="2857520" cy="21431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Rectangle 5"/>
          <p:cNvSpPr/>
          <p:nvPr/>
        </p:nvSpPr>
        <p:spPr>
          <a:xfrm>
            <a:off x="571472" y="3571876"/>
            <a:ext cx="19094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Flood Irrigation</a:t>
            </a:r>
            <a:endParaRPr lang="en-US" dirty="0"/>
          </a:p>
        </p:txBody>
      </p:sp>
      <p:pic>
        <p:nvPicPr>
          <p:cNvPr id="6246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214678" y="4000504"/>
            <a:ext cx="2857520" cy="21304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Rectangle 7"/>
          <p:cNvSpPr/>
          <p:nvPr/>
        </p:nvSpPr>
        <p:spPr>
          <a:xfrm>
            <a:off x="3500430" y="3500438"/>
            <a:ext cx="23574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Sprinkler Irrigation </a:t>
            </a:r>
            <a:endParaRPr lang="en-US" dirty="0"/>
          </a:p>
        </p:txBody>
      </p:sp>
      <p:pic>
        <p:nvPicPr>
          <p:cNvPr id="62468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215074" y="4000504"/>
            <a:ext cx="2786082" cy="20717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Rectangle 9"/>
          <p:cNvSpPr/>
          <p:nvPr/>
        </p:nvSpPr>
        <p:spPr>
          <a:xfrm>
            <a:off x="6715140" y="3500438"/>
            <a:ext cx="17716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Drip Irrigation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Agriculture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42910" y="1287836"/>
            <a:ext cx="8143932" cy="33701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v"/>
            </a:pPr>
            <a:r>
              <a:rPr lang="en-US" sz="2400" dirty="0" smtClean="0"/>
              <a:t> Livestock 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2400" dirty="0" smtClean="0"/>
              <a:t> Watering </a:t>
            </a:r>
            <a:r>
              <a:rPr lang="en-US" sz="2400" dirty="0"/>
              <a:t>livestock </a:t>
            </a:r>
            <a:endParaRPr lang="en-US" sz="2400" dirty="0" smtClean="0"/>
          </a:p>
          <a:p>
            <a:pPr lvl="1"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2400" dirty="0" smtClean="0"/>
              <a:t> Dairy </a:t>
            </a:r>
            <a:r>
              <a:rPr lang="en-US" sz="2400" dirty="0"/>
              <a:t>operation </a:t>
            </a:r>
            <a:endParaRPr lang="en-US" sz="2400" dirty="0" smtClean="0"/>
          </a:p>
          <a:p>
            <a:pPr lvl="1"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2400" dirty="0" smtClean="0"/>
              <a:t> Cooling </a:t>
            </a:r>
            <a:r>
              <a:rPr lang="en-US" sz="2400" dirty="0"/>
              <a:t>livestock facilities </a:t>
            </a:r>
            <a:endParaRPr lang="en-US" sz="2400" dirty="0" smtClean="0"/>
          </a:p>
          <a:p>
            <a:pPr lvl="1"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2400" dirty="0" smtClean="0"/>
              <a:t> Dairy </a:t>
            </a:r>
            <a:r>
              <a:rPr lang="en-US" sz="2400" dirty="0"/>
              <a:t>sanitation and clean-up </a:t>
            </a:r>
            <a:endParaRPr lang="en-US" sz="2400" dirty="0" smtClean="0"/>
          </a:p>
          <a:p>
            <a:pPr lvl="1"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2400" dirty="0"/>
              <a:t> </a:t>
            </a:r>
            <a:r>
              <a:rPr lang="en-US" sz="2400" dirty="0" smtClean="0"/>
              <a:t>Animal </a:t>
            </a:r>
            <a:r>
              <a:rPr lang="en-US" sz="2400" dirty="0"/>
              <a:t>waste disposal</a:t>
            </a:r>
          </a:p>
        </p:txBody>
      </p:sp>
      <p:pic>
        <p:nvPicPr>
          <p:cNvPr id="634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14340" y="4714884"/>
            <a:ext cx="3000396" cy="21431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349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86174" y="4714884"/>
            <a:ext cx="2500330" cy="21431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3492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157942" y="4714884"/>
            <a:ext cx="2628900" cy="21431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3493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072198" y="1857364"/>
            <a:ext cx="2857520" cy="21431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71414"/>
            <a:ext cx="8229600" cy="1143000"/>
          </a:xfrm>
        </p:spPr>
        <p:txBody>
          <a:bodyPr/>
          <a:lstStyle/>
          <a:p>
            <a:r>
              <a:rPr lang="en-US" dirty="0" smtClean="0"/>
              <a:t>Agriculture (cont.)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28596" y="1214422"/>
            <a:ext cx="8286808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v"/>
            </a:pPr>
            <a:r>
              <a:rPr lang="en-US" sz="2400" dirty="0" smtClean="0"/>
              <a:t> Aquaculture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2400" dirty="0" smtClean="0"/>
              <a:t> </a:t>
            </a:r>
            <a:r>
              <a:rPr lang="en-US" sz="2400" dirty="0"/>
              <a:t>Raising fish. </a:t>
            </a:r>
            <a:endParaRPr lang="en-US" sz="2400" dirty="0" smtClean="0"/>
          </a:p>
          <a:p>
            <a:pPr lvl="1"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2400" dirty="0"/>
              <a:t> </a:t>
            </a:r>
            <a:r>
              <a:rPr lang="en-US" sz="2400" dirty="0" smtClean="0"/>
              <a:t>Raising </a:t>
            </a:r>
            <a:r>
              <a:rPr lang="en-US" sz="2400" dirty="0"/>
              <a:t>shellfish. </a:t>
            </a:r>
            <a:endParaRPr lang="en-US" sz="2400" dirty="0" smtClean="0"/>
          </a:p>
          <a:p>
            <a:pPr lvl="1"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2400" dirty="0"/>
              <a:t> </a:t>
            </a:r>
            <a:r>
              <a:rPr lang="en-US" sz="2400" dirty="0" smtClean="0"/>
              <a:t>Raising </a:t>
            </a:r>
            <a:r>
              <a:rPr lang="en-US" sz="2400" dirty="0"/>
              <a:t>shrimp and lobster. </a:t>
            </a:r>
            <a:endParaRPr lang="en-US" sz="2400" dirty="0" smtClean="0"/>
          </a:p>
          <a:p>
            <a:pPr lvl="1"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2400" dirty="0" smtClean="0"/>
              <a:t> Raising </a:t>
            </a:r>
            <a:r>
              <a:rPr lang="en-US" sz="2400" dirty="0"/>
              <a:t>other creatures living in water</a:t>
            </a:r>
          </a:p>
        </p:txBody>
      </p:sp>
      <p:pic>
        <p:nvPicPr>
          <p:cNvPr id="645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844" y="4029098"/>
            <a:ext cx="2571768" cy="2686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451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00365" y="4071942"/>
            <a:ext cx="3214710" cy="25702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4516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357950" y="4144943"/>
            <a:ext cx="2643205" cy="24987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28596" y="0"/>
            <a:ext cx="8229600" cy="1143000"/>
          </a:xfrm>
        </p:spPr>
        <p:txBody>
          <a:bodyPr/>
          <a:lstStyle/>
          <a:p>
            <a:r>
              <a:rPr lang="en-US" dirty="0" smtClean="0"/>
              <a:t>Water – The Definition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71472" y="1214422"/>
            <a:ext cx="814393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en-US" sz="2400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 </a:t>
            </a:r>
            <a:r>
              <a:rPr lang="en-US" sz="24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 Water </a:t>
            </a:r>
            <a:r>
              <a:rPr lang="en-US" sz="2400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is a marvelous substance which can be beautiful, powerful and destructive</a:t>
            </a:r>
          </a:p>
        </p:txBody>
      </p:sp>
      <p:sp>
        <p:nvSpPr>
          <p:cNvPr id="2050" name="AutoShape 2" descr="body of water surrounded by mountains and tree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2214554"/>
            <a:ext cx="3105150" cy="24288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172197" y="2143116"/>
            <a:ext cx="2971803" cy="23002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071802" y="3929066"/>
            <a:ext cx="3143272" cy="25717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71414"/>
            <a:ext cx="4257676" cy="785818"/>
          </a:xfrm>
        </p:spPr>
        <p:txBody>
          <a:bodyPr/>
          <a:lstStyle/>
          <a:p>
            <a:r>
              <a:rPr lang="en-US" dirty="0" smtClean="0"/>
              <a:t>Thermoelectric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42844" y="714356"/>
            <a:ext cx="4643470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buFont typeface="Wingdings" pitchFamily="2" charset="2"/>
              <a:buChar char="q"/>
            </a:pPr>
            <a:r>
              <a:rPr lang="en-US" sz="2400" dirty="0" smtClean="0"/>
              <a:t> Water </a:t>
            </a:r>
            <a:r>
              <a:rPr lang="en-US" sz="2400" dirty="0"/>
              <a:t>is used in production of electrical </a:t>
            </a:r>
            <a:r>
              <a:rPr lang="en-US" sz="2400" dirty="0" smtClean="0"/>
              <a:t>power.</a:t>
            </a:r>
          </a:p>
          <a:p>
            <a:pPr algn="just">
              <a:buFont typeface="Wingdings" pitchFamily="2" charset="2"/>
              <a:buChar char="q"/>
            </a:pPr>
            <a:r>
              <a:rPr lang="en-US" sz="2400" dirty="0"/>
              <a:t> </a:t>
            </a:r>
            <a:r>
              <a:rPr lang="en-US" sz="2400" dirty="0" smtClean="0"/>
              <a:t>Thermoelectric </a:t>
            </a:r>
            <a:r>
              <a:rPr lang="en-US" sz="2400" dirty="0"/>
              <a:t>is one of the largest uses of water in U.S. </a:t>
            </a:r>
            <a:endParaRPr lang="en-US" sz="2400" dirty="0" smtClean="0"/>
          </a:p>
          <a:p>
            <a:pPr lvl="1" algn="just">
              <a:buFont typeface="Wingdings" pitchFamily="2" charset="2"/>
              <a:buChar char="ü"/>
            </a:pPr>
            <a:r>
              <a:rPr lang="en-US" sz="2400" dirty="0" smtClean="0"/>
              <a:t> In </a:t>
            </a:r>
            <a:r>
              <a:rPr lang="en-US" sz="2400" dirty="0"/>
              <a:t>2005, it consumed about 201,000 million gallons of water each day. </a:t>
            </a:r>
            <a:endParaRPr lang="en-US" sz="2400" dirty="0" smtClean="0"/>
          </a:p>
          <a:p>
            <a:pPr lvl="1" algn="just">
              <a:buFont typeface="Wingdings" pitchFamily="2" charset="2"/>
              <a:buChar char="ü"/>
            </a:pPr>
            <a:r>
              <a:rPr lang="en-US" sz="2400" dirty="0" smtClean="0"/>
              <a:t> Thermoelectric </a:t>
            </a:r>
            <a:r>
              <a:rPr lang="en-US" sz="2400" dirty="0"/>
              <a:t>occupied 49% of total water use in U.S. </a:t>
            </a:r>
            <a:endParaRPr lang="en-US" sz="2400" dirty="0" smtClean="0"/>
          </a:p>
          <a:p>
            <a:pPr lvl="1" algn="just">
              <a:buFont typeface="Wingdings" pitchFamily="2" charset="2"/>
              <a:buChar char="ü"/>
            </a:pPr>
            <a:r>
              <a:rPr lang="en-US" sz="2400" dirty="0"/>
              <a:t> </a:t>
            </a:r>
            <a:r>
              <a:rPr lang="en-US" sz="2400" dirty="0" smtClean="0"/>
              <a:t>Both </a:t>
            </a:r>
            <a:r>
              <a:rPr lang="en-US" sz="2400" dirty="0"/>
              <a:t>freshwater and saline water are used in thermoelectric</a:t>
            </a:r>
          </a:p>
        </p:txBody>
      </p:sp>
      <p:pic>
        <p:nvPicPr>
          <p:cNvPr id="655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628" y="642918"/>
            <a:ext cx="3857652" cy="2857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553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00628" y="3643314"/>
            <a:ext cx="3857652" cy="2600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-71462"/>
            <a:ext cx="4114800" cy="1143000"/>
          </a:xfrm>
        </p:spPr>
        <p:txBody>
          <a:bodyPr/>
          <a:lstStyle/>
          <a:p>
            <a:r>
              <a:rPr lang="en-US" dirty="0" smtClean="0"/>
              <a:t>Industrial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57158" y="1000108"/>
            <a:ext cx="4214842" cy="44781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2400" dirty="0" smtClean="0"/>
              <a:t> Industries </a:t>
            </a:r>
            <a:r>
              <a:rPr lang="en-US" sz="2400" dirty="0"/>
              <a:t>need water to cool down their machinery to a temperature that allows the manufacturing process to keep going</a:t>
            </a:r>
            <a:r>
              <a:rPr lang="en-US" sz="2400" dirty="0" smtClean="0"/>
              <a:t>.</a:t>
            </a:r>
          </a:p>
          <a:p>
            <a:pPr algn="just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2400" dirty="0" smtClean="0"/>
              <a:t> </a:t>
            </a:r>
            <a:r>
              <a:rPr lang="en-US" sz="2400" dirty="0"/>
              <a:t>Water is also needed to clean machinery, products, and buildings.</a:t>
            </a:r>
          </a:p>
        </p:txBody>
      </p:sp>
      <p:pic>
        <p:nvPicPr>
          <p:cNvPr id="665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714876" y="166688"/>
            <a:ext cx="4133845" cy="3333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656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14876" y="3786190"/>
            <a:ext cx="4143404" cy="2857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71414"/>
            <a:ext cx="3829048" cy="725470"/>
          </a:xfrm>
        </p:spPr>
        <p:txBody>
          <a:bodyPr/>
          <a:lstStyle/>
          <a:p>
            <a:r>
              <a:rPr lang="en-US" dirty="0" smtClean="0"/>
              <a:t>Industrial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42844" y="785794"/>
            <a:ext cx="8786874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2400" dirty="0" smtClean="0"/>
              <a:t> In U.S. industrial uses were 83% (15,000 gallons/day) surface water and 17% (3,110 gallons/day) groundwater.</a:t>
            </a:r>
          </a:p>
          <a:p>
            <a:pPr algn="just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2400" dirty="0" smtClean="0"/>
              <a:t> In a rough estimation by Water Environment Partnership in Asia showed: </a:t>
            </a:r>
          </a:p>
          <a:p>
            <a:pPr lvl="1"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400" dirty="0" smtClean="0"/>
              <a:t> Major industry consumed: 1,000-2,000 m</a:t>
            </a:r>
            <a:r>
              <a:rPr lang="en-US" sz="2400" baseline="30000" dirty="0" smtClean="0"/>
              <a:t>3</a:t>
            </a:r>
            <a:r>
              <a:rPr lang="en-US" sz="2400" dirty="0" smtClean="0"/>
              <a:t>/day</a:t>
            </a:r>
          </a:p>
          <a:p>
            <a:pPr lvl="1"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400" dirty="0" smtClean="0"/>
              <a:t> Large industry consumed: 100-500 m</a:t>
            </a:r>
            <a:r>
              <a:rPr lang="en-US" sz="2400" baseline="30000" dirty="0" smtClean="0"/>
              <a:t>3</a:t>
            </a:r>
            <a:r>
              <a:rPr lang="en-US" sz="2400" dirty="0" smtClean="0"/>
              <a:t>/day</a:t>
            </a:r>
          </a:p>
          <a:p>
            <a:pPr lvl="1"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400" dirty="0" smtClean="0"/>
              <a:t> Medium &amp; small industry: 50 m</a:t>
            </a:r>
            <a:r>
              <a:rPr lang="en-US" sz="2400" baseline="30000" dirty="0" smtClean="0"/>
              <a:t>3</a:t>
            </a:r>
            <a:r>
              <a:rPr lang="en-US" sz="2400" dirty="0" smtClean="0"/>
              <a:t>/day</a:t>
            </a:r>
            <a:endParaRPr lang="en-US" sz="240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71414"/>
            <a:ext cx="3900486" cy="71438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Mining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57158" y="857232"/>
            <a:ext cx="45720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2400" dirty="0" smtClean="0"/>
              <a:t> Water is used for the extraction of minerals that can be in forms of: </a:t>
            </a:r>
          </a:p>
          <a:p>
            <a:pPr lvl="1"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400" dirty="0" smtClean="0"/>
              <a:t> Solid: coal, iron, gold, sand – etc. </a:t>
            </a:r>
          </a:p>
          <a:p>
            <a:pPr lvl="1"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400" dirty="0" smtClean="0"/>
              <a:t> Liquid: crude oil. </a:t>
            </a:r>
          </a:p>
          <a:p>
            <a:pPr lvl="1"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400" dirty="0" smtClean="0"/>
              <a:t> Gas: natural gases</a:t>
            </a:r>
            <a:endParaRPr lang="en-US" sz="2400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628" y="144463"/>
            <a:ext cx="4033834" cy="3355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00628" y="3714752"/>
            <a:ext cx="4000528" cy="29289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4257676" cy="868346"/>
          </a:xfrm>
        </p:spPr>
        <p:txBody>
          <a:bodyPr/>
          <a:lstStyle/>
          <a:p>
            <a:r>
              <a:rPr lang="en-US" dirty="0" smtClean="0"/>
              <a:t>Domestic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28596" y="1142984"/>
            <a:ext cx="835824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2400" dirty="0" smtClean="0"/>
              <a:t> Domestic water use is the consumption for household purposes – both indoor and outdoor</a:t>
            </a:r>
          </a:p>
          <a:p>
            <a:pPr algn="just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2400" dirty="0" smtClean="0"/>
              <a:t> In Cambodia, domestic water use was around 136 million m</a:t>
            </a:r>
            <a:r>
              <a:rPr lang="en-US" sz="2400" baseline="30000" dirty="0" smtClean="0"/>
              <a:t>3</a:t>
            </a:r>
            <a:r>
              <a:rPr lang="en-US" sz="2400" dirty="0" smtClean="0"/>
              <a:t> (17% of total consumption)</a:t>
            </a:r>
            <a:endParaRPr lang="en-US" sz="2400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844" y="3643314"/>
            <a:ext cx="3143272" cy="2857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28992" y="3643314"/>
            <a:ext cx="2857520" cy="28479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9460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357950" y="3643314"/>
            <a:ext cx="2571736" cy="2857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28596" y="142852"/>
            <a:ext cx="4829180" cy="928694"/>
          </a:xfrm>
        </p:spPr>
        <p:txBody>
          <a:bodyPr/>
          <a:lstStyle/>
          <a:p>
            <a:r>
              <a:rPr lang="en-US" dirty="0" smtClean="0"/>
              <a:t>Commercial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28596" y="1142984"/>
            <a:ext cx="835824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buFont typeface="Wingdings" pitchFamily="2" charset="2"/>
              <a:buChar char="q"/>
            </a:pPr>
            <a:r>
              <a:rPr lang="en-US" sz="2400" dirty="0" smtClean="0"/>
              <a:t> Water is used in businesses such as hotels, restaurants, marketplaces, and so on.</a:t>
            </a:r>
            <a:endParaRPr lang="en-US" sz="2400"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2" y="2357430"/>
            <a:ext cx="2643206" cy="32147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00364" y="2357430"/>
            <a:ext cx="2857520" cy="32289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484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72198" y="2357430"/>
            <a:ext cx="2714644" cy="32861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71414"/>
            <a:ext cx="8229600" cy="725470"/>
          </a:xfrm>
        </p:spPr>
        <p:txBody>
          <a:bodyPr/>
          <a:lstStyle/>
          <a:p>
            <a:r>
              <a:rPr lang="en-US" dirty="0" smtClean="0"/>
              <a:t>In-Stream Uses </a:t>
            </a:r>
            <a:endParaRPr lang="en-US" dirty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1472" y="1571612"/>
            <a:ext cx="3786214" cy="22145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86315" y="1571612"/>
            <a:ext cx="3929090" cy="22844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1508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00034" y="4286256"/>
            <a:ext cx="3848103" cy="2214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1509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857752" y="4305321"/>
            <a:ext cx="3911602" cy="212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Rectangle 8"/>
          <p:cNvSpPr/>
          <p:nvPr/>
        </p:nvSpPr>
        <p:spPr>
          <a:xfrm>
            <a:off x="1571604" y="1142984"/>
            <a:ext cx="15440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Hydropower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643042" y="3857628"/>
            <a:ext cx="13805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Navigation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5857884" y="1142984"/>
            <a:ext cx="13660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Recreation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5643570" y="3845486"/>
            <a:ext cx="23086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Ecosystem Support</a:t>
            </a:r>
            <a:endParaRPr lang="en-US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500298" y="0"/>
            <a:ext cx="3757610" cy="868346"/>
          </a:xfrm>
        </p:spPr>
        <p:txBody>
          <a:bodyPr/>
          <a:lstStyle/>
          <a:p>
            <a:pPr algn="ctr"/>
            <a:r>
              <a:rPr lang="en-US" b="0" dirty="0" smtClean="0"/>
              <a:t>Earth’s Water</a:t>
            </a:r>
            <a:endParaRPr lang="en-US" dirty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785794"/>
            <a:ext cx="9144000" cy="60722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71414"/>
            <a:ext cx="8229600" cy="857256"/>
          </a:xfrm>
        </p:spPr>
        <p:txBody>
          <a:bodyPr/>
          <a:lstStyle/>
          <a:p>
            <a:r>
              <a:rPr lang="en-US" dirty="0" smtClean="0"/>
              <a:t> Water Stress &amp; Water Scarcity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85720" y="1071546"/>
            <a:ext cx="4857784" cy="50321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sz="2400" dirty="0" smtClean="0"/>
              <a:t> </a:t>
            </a:r>
            <a:r>
              <a:rPr lang="en-US" sz="2400" b="1" dirty="0" smtClean="0"/>
              <a:t>Water Stress</a:t>
            </a:r>
            <a:r>
              <a:rPr lang="en-US" sz="2400" dirty="0" smtClean="0"/>
              <a:t>: 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400" dirty="0" smtClean="0"/>
              <a:t>Annual water supplies is less than 1,700 m</a:t>
            </a:r>
            <a:r>
              <a:rPr lang="en-US" sz="2400" baseline="30000" dirty="0" smtClean="0"/>
              <a:t>3</a:t>
            </a:r>
            <a:r>
              <a:rPr lang="en-US" sz="2400" dirty="0" smtClean="0"/>
              <a:t> per person.</a:t>
            </a:r>
          </a:p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sz="2400" dirty="0" smtClean="0"/>
              <a:t> </a:t>
            </a:r>
            <a:r>
              <a:rPr lang="en-US" sz="2400" b="1" dirty="0" smtClean="0"/>
              <a:t>Water Scarcity</a:t>
            </a:r>
            <a:r>
              <a:rPr lang="en-US" sz="2400" dirty="0" smtClean="0"/>
              <a:t>: 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400" dirty="0" smtClean="0"/>
              <a:t> Annual water supplies is less than 1,000 m</a:t>
            </a:r>
            <a:r>
              <a:rPr lang="en-US" sz="2400" baseline="30000" dirty="0" smtClean="0"/>
              <a:t>3</a:t>
            </a:r>
            <a:r>
              <a:rPr lang="en-US" sz="2400" dirty="0" smtClean="0"/>
              <a:t> per person.</a:t>
            </a:r>
          </a:p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sz="2400" dirty="0" smtClean="0"/>
              <a:t> </a:t>
            </a:r>
            <a:r>
              <a:rPr lang="en-US" sz="2400" b="1" dirty="0" smtClean="0"/>
              <a:t>Absolute scarcity</a:t>
            </a:r>
            <a:r>
              <a:rPr lang="en-US" sz="2400" dirty="0" smtClean="0"/>
              <a:t>: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400" dirty="0" smtClean="0"/>
              <a:t> Annual water supplies is less than 500 m</a:t>
            </a:r>
            <a:r>
              <a:rPr lang="en-US" sz="2400" baseline="30000" dirty="0" smtClean="0"/>
              <a:t>3</a:t>
            </a:r>
            <a:r>
              <a:rPr lang="en-US" sz="2400" dirty="0" smtClean="0"/>
              <a:t> per person</a:t>
            </a:r>
            <a:endParaRPr lang="en-US" sz="2400" dirty="0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572132" y="785794"/>
            <a:ext cx="2857520" cy="1857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572132" y="2786058"/>
            <a:ext cx="2905104" cy="2000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3556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572132" y="4929198"/>
            <a:ext cx="2928958" cy="1714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71414"/>
            <a:ext cx="5900750" cy="65403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Fresh Water Shortage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-32" y="785794"/>
            <a:ext cx="5929354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sz="2400" dirty="0" smtClean="0"/>
              <a:t> Fresh Water Shortage is due to: 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400" dirty="0" smtClean="0"/>
              <a:t> Population growth 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400" dirty="0" smtClean="0"/>
              <a:t> Lack of access to clean water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400" dirty="0" smtClean="0"/>
              <a:t> Groundwater is being depleted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400" dirty="0" smtClean="0"/>
              <a:t> Climate change / global warming 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400" dirty="0" smtClean="0"/>
              <a:t> Rivers and lakes are shrinking</a:t>
            </a:r>
            <a:endParaRPr lang="en-US" sz="2400" dirty="0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00760" y="214291"/>
            <a:ext cx="2986083" cy="22860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00760" y="2714620"/>
            <a:ext cx="3000396" cy="20717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4580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000760" y="4929198"/>
            <a:ext cx="3000396" cy="1714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4581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071802" y="4357694"/>
            <a:ext cx="2486030" cy="23574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4582" name="Picture 6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28596" y="4357694"/>
            <a:ext cx="2478083" cy="22860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71472" y="214290"/>
            <a:ext cx="778674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Arial" pitchFamily="34" charset="0"/>
                <a:cs typeface="Arial" pitchFamily="34" charset="0"/>
              </a:rPr>
              <a:t>Water Physical Attributes Water is found in three 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states</a:t>
            </a:r>
            <a:endParaRPr lang="en-US" sz="24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71736" y="1071546"/>
            <a:ext cx="3357586" cy="23860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Rectangle 4"/>
          <p:cNvSpPr/>
          <p:nvPr/>
        </p:nvSpPr>
        <p:spPr>
          <a:xfrm>
            <a:off x="3643306" y="714356"/>
            <a:ext cx="8066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Liquid </a:t>
            </a:r>
            <a:endParaRPr lang="en-US" dirty="0"/>
          </a:p>
        </p:txBody>
      </p:sp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3571876"/>
            <a:ext cx="3428992" cy="30718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Rectangle 6"/>
          <p:cNvSpPr/>
          <p:nvPr/>
        </p:nvSpPr>
        <p:spPr>
          <a:xfrm>
            <a:off x="1142976" y="3143248"/>
            <a:ext cx="6399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Solid</a:t>
            </a:r>
            <a:endParaRPr lang="en-US" dirty="0"/>
          </a:p>
        </p:txBody>
      </p:sp>
      <p:pic>
        <p:nvPicPr>
          <p:cNvPr id="25604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929322" y="3429000"/>
            <a:ext cx="3214678" cy="30718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Rectangle 8"/>
          <p:cNvSpPr/>
          <p:nvPr/>
        </p:nvSpPr>
        <p:spPr>
          <a:xfrm>
            <a:off x="7215206" y="3071810"/>
            <a:ext cx="5309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Gas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71414"/>
            <a:ext cx="8229600" cy="72547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Water Use Problems and Conflicts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85720" y="857232"/>
            <a:ext cx="4572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sz="2400" dirty="0" smtClean="0"/>
              <a:t> Water Overuse 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400" dirty="0" smtClean="0"/>
              <a:t> Overuse in agriculture 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400" dirty="0" smtClean="0"/>
              <a:t> Overuse in residence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400" dirty="0" smtClean="0"/>
              <a:t> Overuse in community</a:t>
            </a:r>
            <a:endParaRPr lang="en-US" sz="2400" dirty="0"/>
          </a:p>
        </p:txBody>
      </p:sp>
      <p:sp>
        <p:nvSpPr>
          <p:cNvPr id="5" name="Rectangle 4"/>
          <p:cNvSpPr/>
          <p:nvPr/>
        </p:nvSpPr>
        <p:spPr>
          <a:xfrm>
            <a:off x="357158" y="3214686"/>
            <a:ext cx="857256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2400" dirty="0" smtClean="0"/>
              <a:t> </a:t>
            </a:r>
            <a:r>
              <a:rPr lang="en-US" sz="2400" b="1" dirty="0" smtClean="0"/>
              <a:t>Control of Water Resources</a:t>
            </a:r>
            <a:r>
              <a:rPr lang="en-US" sz="2400" dirty="0" smtClean="0"/>
              <a:t>: where water supplies or access to water is at the root of tensions. </a:t>
            </a:r>
          </a:p>
          <a:p>
            <a:pPr lvl="1"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400" b="1" dirty="0" smtClean="0"/>
              <a:t> Military Tool</a:t>
            </a:r>
            <a:r>
              <a:rPr lang="en-US" sz="2400" dirty="0" smtClean="0"/>
              <a:t>: where water resources, or water systems themselves, are used by a nation or state as a weapon during a military action.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14282" y="642918"/>
            <a:ext cx="8715436" cy="6186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400" dirty="0" smtClean="0"/>
              <a:t> </a:t>
            </a:r>
            <a:r>
              <a:rPr lang="en-US" sz="2400" b="1" dirty="0" smtClean="0"/>
              <a:t>Political Tool</a:t>
            </a:r>
            <a:r>
              <a:rPr lang="en-US" sz="2400" dirty="0" smtClean="0"/>
              <a:t>: where water resources, or water systems themselves, are used by a nation, state, or non-state actor for a political goal. </a:t>
            </a:r>
          </a:p>
          <a:p>
            <a:pPr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400" dirty="0" smtClean="0"/>
              <a:t> </a:t>
            </a:r>
            <a:r>
              <a:rPr lang="en-US" sz="2400" b="1" dirty="0" smtClean="0"/>
              <a:t>Terrorism</a:t>
            </a:r>
            <a:r>
              <a:rPr lang="en-US" sz="2400" dirty="0" smtClean="0"/>
              <a:t>: where water resources, or water systems, are either targets or tools of violence or coercion by non-state actors. </a:t>
            </a:r>
          </a:p>
          <a:p>
            <a:pPr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400" dirty="0" smtClean="0"/>
              <a:t> </a:t>
            </a:r>
            <a:r>
              <a:rPr lang="en-US" sz="2400" b="1" dirty="0" smtClean="0"/>
              <a:t>Military Target</a:t>
            </a:r>
            <a:r>
              <a:rPr lang="en-US" sz="2400" dirty="0" smtClean="0"/>
              <a:t>: where water resource systems are targets of military actions by nations or states. </a:t>
            </a:r>
          </a:p>
          <a:p>
            <a:pPr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400" dirty="0" smtClean="0"/>
              <a:t> </a:t>
            </a:r>
            <a:r>
              <a:rPr lang="en-US" sz="2400" b="1" dirty="0" smtClean="0"/>
              <a:t>Development Disputes</a:t>
            </a:r>
            <a:r>
              <a:rPr lang="en-US" sz="2400" dirty="0" smtClean="0"/>
              <a:t>: where water resources or water systems are a major source of contention and dispute in the context of economic and social development </a:t>
            </a:r>
            <a:endParaRPr lang="en-US" sz="2400" dirty="0"/>
          </a:p>
        </p:txBody>
      </p:sp>
      <p:sp>
        <p:nvSpPr>
          <p:cNvPr id="5" name="Title 2"/>
          <p:cNvSpPr>
            <a:spLocks noGrp="1"/>
          </p:cNvSpPr>
          <p:nvPr>
            <p:ph type="title"/>
          </p:nvPr>
        </p:nvSpPr>
        <p:spPr>
          <a:xfrm>
            <a:off x="457200" y="71438"/>
            <a:ext cx="8229600" cy="58261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Water Use Problems and Conflicts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71414"/>
            <a:ext cx="8229600" cy="725470"/>
          </a:xfrm>
        </p:spPr>
        <p:txBody>
          <a:bodyPr/>
          <a:lstStyle/>
          <a:p>
            <a:r>
              <a:rPr lang="en-US" dirty="0" smtClean="0"/>
              <a:t>Increase Water Supply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85720" y="785794"/>
            <a:ext cx="7572428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2400" dirty="0" smtClean="0"/>
              <a:t> Water Conservation</a:t>
            </a:r>
          </a:p>
          <a:p>
            <a:pPr algn="just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2400" dirty="0" smtClean="0"/>
              <a:t> Development of groundwater</a:t>
            </a:r>
          </a:p>
          <a:p>
            <a:pPr algn="just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2400" dirty="0" smtClean="0"/>
              <a:t> Desalinization</a:t>
            </a:r>
          </a:p>
          <a:p>
            <a:pPr algn="just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2400" dirty="0" smtClean="0"/>
              <a:t> Developing salt-resistant crops</a:t>
            </a:r>
          </a:p>
          <a:p>
            <a:pPr algn="just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2400" dirty="0" smtClean="0"/>
              <a:t> Developing drought-resistant crops</a:t>
            </a:r>
          </a:p>
          <a:p>
            <a:pPr algn="just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2400" dirty="0" smtClean="0"/>
              <a:t> Rainmaking</a:t>
            </a:r>
          </a:p>
          <a:p>
            <a:pPr algn="just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2400" dirty="0" smtClean="0"/>
              <a:t> Long distance water transport</a:t>
            </a:r>
          </a:p>
          <a:p>
            <a:pPr algn="just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2400" dirty="0" smtClean="0"/>
              <a:t> Improve integration of water use </a:t>
            </a:r>
            <a:endParaRPr lang="en-US" sz="2400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321204" y="0"/>
            <a:ext cx="4465638" cy="6805613"/>
          </a:xfrm>
          <a:prstGeom prst="rect">
            <a:avLst/>
          </a:prstGeom>
          <a:noFill/>
        </p:spPr>
      </p:pic>
      <p:sp>
        <p:nvSpPr>
          <p:cNvPr id="5" name="Rectangle 8"/>
          <p:cNvSpPr txBox="1">
            <a:spLocks noChangeArrowheads="1"/>
          </p:cNvSpPr>
          <p:nvPr/>
        </p:nvSpPr>
        <p:spPr bwMode="auto">
          <a:xfrm>
            <a:off x="-32" y="428604"/>
            <a:ext cx="5651500" cy="4525963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365760" marR="0" lvl="0" indent="-256032" algn="l" defTabSz="914400" rtl="0" eaLnBrk="1" fontAlgn="auto" latinLnBrk="0" hangingPunct="1">
              <a:lnSpc>
                <a:spcPct val="80000"/>
              </a:lnSpc>
              <a:spcBef>
                <a:spcPct val="300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tabLst/>
              <a:defRPr/>
            </a:pPr>
            <a:r>
              <a:rPr kumimoji="0" lang="en-US" sz="2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Not depleting aquifers</a:t>
            </a:r>
          </a:p>
          <a:p>
            <a:pPr marL="365760" marR="0" lvl="0" indent="-256032" algn="l" defTabSz="914400" rtl="0" eaLnBrk="1" fontAlgn="auto" latinLnBrk="0" hangingPunct="1">
              <a:lnSpc>
                <a:spcPct val="80000"/>
              </a:lnSpc>
              <a:spcBef>
                <a:spcPct val="300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tabLst/>
              <a:defRPr/>
            </a:pPr>
            <a:r>
              <a:rPr kumimoji="0" lang="en-US" sz="2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Preserving ecological health of aquatic systems</a:t>
            </a:r>
          </a:p>
          <a:p>
            <a:pPr marL="365760" marR="0" lvl="0" indent="-256032" algn="l" defTabSz="914400" rtl="0" eaLnBrk="1" fontAlgn="auto" latinLnBrk="0" hangingPunct="1">
              <a:lnSpc>
                <a:spcPct val="80000"/>
              </a:lnSpc>
              <a:spcBef>
                <a:spcPct val="300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tabLst/>
              <a:defRPr/>
            </a:pPr>
            <a:r>
              <a:rPr kumimoji="0" lang="en-US" sz="2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Preserving water quality</a:t>
            </a:r>
          </a:p>
          <a:p>
            <a:pPr marL="365760" marR="0" lvl="0" indent="-256032" algn="l" defTabSz="914400" rtl="0" eaLnBrk="1" fontAlgn="auto" latinLnBrk="0" hangingPunct="1">
              <a:lnSpc>
                <a:spcPct val="80000"/>
              </a:lnSpc>
              <a:spcBef>
                <a:spcPct val="300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tabLst/>
              <a:defRPr/>
            </a:pPr>
            <a:r>
              <a:rPr kumimoji="0" lang="en-US" sz="2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Integrated watershed management</a:t>
            </a:r>
          </a:p>
          <a:p>
            <a:pPr marL="365760" marR="0" lvl="0" indent="-256032" algn="l" defTabSz="914400" rtl="0" eaLnBrk="1" fontAlgn="auto" latinLnBrk="0" hangingPunct="1">
              <a:lnSpc>
                <a:spcPct val="80000"/>
              </a:lnSpc>
              <a:spcBef>
                <a:spcPct val="300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tabLst/>
              <a:defRPr/>
            </a:pPr>
            <a:r>
              <a:rPr kumimoji="0" lang="en-US" sz="2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Agreements among regions and countries sharing surface water resources</a:t>
            </a:r>
          </a:p>
          <a:p>
            <a:pPr marL="365760" marR="0" lvl="0" indent="-256032" algn="l" defTabSz="914400" rtl="0" eaLnBrk="1" fontAlgn="auto" latinLnBrk="0" hangingPunct="1">
              <a:lnSpc>
                <a:spcPct val="80000"/>
              </a:lnSpc>
              <a:spcBef>
                <a:spcPct val="300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tabLst/>
              <a:defRPr/>
            </a:pPr>
            <a:r>
              <a:rPr kumimoji="0" lang="en-US" sz="2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Outside party mediation of water disputes between nations</a:t>
            </a:r>
          </a:p>
          <a:p>
            <a:pPr marL="365760" marR="0" lvl="0" indent="-256032" algn="l" defTabSz="914400" rtl="0" eaLnBrk="1" fontAlgn="auto" latinLnBrk="0" hangingPunct="1">
              <a:lnSpc>
                <a:spcPct val="80000"/>
              </a:lnSpc>
              <a:spcBef>
                <a:spcPct val="300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tabLst/>
              <a:defRPr/>
            </a:pPr>
            <a:r>
              <a:rPr kumimoji="0" lang="en-US" sz="2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Marketing of water rights</a:t>
            </a:r>
          </a:p>
          <a:p>
            <a:pPr marL="365760" marR="0" lvl="0" indent="-256032" algn="l" defTabSz="914400" rtl="0" eaLnBrk="1" fontAlgn="auto" latinLnBrk="0" hangingPunct="1">
              <a:lnSpc>
                <a:spcPct val="80000"/>
              </a:lnSpc>
              <a:spcBef>
                <a:spcPct val="300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tabLst/>
              <a:defRPr/>
            </a:pPr>
            <a:r>
              <a:rPr kumimoji="0" lang="en-US" sz="2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Raising water prices</a:t>
            </a:r>
          </a:p>
          <a:p>
            <a:pPr marL="365760" marR="0" lvl="0" indent="-256032" algn="l" defTabSz="914400" rtl="0" eaLnBrk="1" fontAlgn="auto" latinLnBrk="0" hangingPunct="1">
              <a:lnSpc>
                <a:spcPct val="80000"/>
              </a:lnSpc>
              <a:spcBef>
                <a:spcPct val="300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tabLst/>
              <a:defRPr/>
            </a:pPr>
            <a:r>
              <a:rPr kumimoji="0" lang="en-US" sz="2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Wasting less water</a:t>
            </a:r>
          </a:p>
          <a:p>
            <a:pPr marL="365760" marR="0" lvl="0" indent="-256032" algn="l" defTabSz="914400" rtl="0" eaLnBrk="1" fontAlgn="auto" latinLnBrk="0" hangingPunct="1">
              <a:lnSpc>
                <a:spcPct val="80000"/>
              </a:lnSpc>
              <a:spcBef>
                <a:spcPct val="300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tabLst/>
              <a:defRPr/>
            </a:pPr>
            <a:r>
              <a:rPr kumimoji="0" lang="en-US" sz="2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Decreasing government subsides for supplying water</a:t>
            </a:r>
          </a:p>
          <a:p>
            <a:pPr marL="365760" marR="0" lvl="0" indent="-256032" algn="l" defTabSz="914400" rtl="0" eaLnBrk="1" fontAlgn="auto" latinLnBrk="0" hangingPunct="1">
              <a:lnSpc>
                <a:spcPct val="80000"/>
              </a:lnSpc>
              <a:spcBef>
                <a:spcPct val="300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tabLst/>
              <a:defRPr/>
            </a:pPr>
            <a:r>
              <a:rPr kumimoji="0" lang="en-US" sz="2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Increasing government subsides for reducing water waste</a:t>
            </a:r>
          </a:p>
          <a:p>
            <a:pPr marL="365760" marR="0" lvl="0" indent="-256032" algn="l" defTabSz="914400" rtl="0" eaLnBrk="1" fontAlgn="auto" latinLnBrk="0" hangingPunct="1">
              <a:lnSpc>
                <a:spcPct val="80000"/>
              </a:lnSpc>
              <a:spcBef>
                <a:spcPct val="300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tabLst/>
              <a:defRPr/>
            </a:pPr>
            <a:r>
              <a:rPr kumimoji="0" lang="en-US" sz="2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Slowing population growth</a:t>
            </a:r>
          </a:p>
          <a:p>
            <a:pPr marL="365760" marR="0" lvl="0" indent="-256032" algn="l" defTabSz="914400" rtl="0" eaLnBrk="1" fontAlgn="auto" latinLnBrk="0" hangingPunct="1">
              <a:lnSpc>
                <a:spcPct val="80000"/>
              </a:lnSpc>
              <a:spcBef>
                <a:spcPct val="300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tabLst/>
              <a:defRPr/>
            </a:pP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4518053" y="0"/>
            <a:ext cx="4054475" cy="823913"/>
          </a:xfrm>
          <a:effectLst/>
        </p:spPr>
        <p:txBody>
          <a:bodyPr/>
          <a:lstStyle/>
          <a:p>
            <a:pPr algn="ctr"/>
            <a:r>
              <a:rPr lang="en-US" sz="1800" i="0" dirty="0">
                <a:solidFill>
                  <a:srgbClr val="006600"/>
                </a:solidFill>
              </a:rPr>
              <a:t>Solutions</a:t>
            </a:r>
            <a:br>
              <a:rPr lang="en-US" sz="1800" i="0" dirty="0">
                <a:solidFill>
                  <a:srgbClr val="006600"/>
                </a:solidFill>
              </a:rPr>
            </a:br>
            <a:r>
              <a:rPr lang="en-US" sz="1800" i="0" dirty="0">
                <a:solidFill>
                  <a:srgbClr val="006600"/>
                </a:solidFill>
              </a:rPr>
              <a:t>Sustainable Water Use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-24"/>
            <a:ext cx="8229600" cy="71438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Conclusion &amp; Recommendation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57158" y="571480"/>
            <a:ext cx="8358246" cy="6186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400" dirty="0" smtClean="0"/>
              <a:t> Water resources is EVERYONE’s concern!</a:t>
            </a:r>
          </a:p>
          <a:p>
            <a:pPr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400" dirty="0" smtClean="0"/>
              <a:t>The consumption has been increased significantly due to population growth.</a:t>
            </a:r>
          </a:p>
          <a:p>
            <a:pPr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400" dirty="0" smtClean="0"/>
              <a:t> Water availability is decreasing due to human overuse and natural degradation.</a:t>
            </a:r>
          </a:p>
          <a:p>
            <a:pPr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400" dirty="0" smtClean="0"/>
              <a:t> Many sources of water have become unusable.</a:t>
            </a:r>
          </a:p>
          <a:p>
            <a:pPr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400" dirty="0" smtClean="0"/>
              <a:t> Allegedly control over water lead to </a:t>
            </a:r>
            <a:r>
              <a:rPr lang="en-US" sz="2400" dirty="0" err="1" smtClean="0"/>
              <a:t>intraboundary</a:t>
            </a:r>
            <a:r>
              <a:rPr lang="en-US" sz="2400" dirty="0" smtClean="0"/>
              <a:t> and </a:t>
            </a:r>
            <a:r>
              <a:rPr lang="en-US" sz="2400" dirty="0" err="1" smtClean="0"/>
              <a:t>transboundary</a:t>
            </a:r>
            <a:r>
              <a:rPr lang="en-US" sz="2400" dirty="0" smtClean="0"/>
              <a:t> conflicts.</a:t>
            </a:r>
          </a:p>
          <a:p>
            <a:pPr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400" dirty="0" smtClean="0"/>
              <a:t> Effective water resource management and policy must be implemented on both local and international levels</a:t>
            </a:r>
            <a:endParaRPr lang="en-US" sz="2400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71414"/>
            <a:ext cx="8229600" cy="65403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Tips on How to Save Water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57158" y="714356"/>
            <a:ext cx="8501122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2400" dirty="0" smtClean="0"/>
              <a:t> Increasing water resources start from all of us!</a:t>
            </a:r>
          </a:p>
          <a:p>
            <a:pPr algn="just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2400" dirty="0" smtClean="0"/>
              <a:t> Don’t flush every time you use the toilet.</a:t>
            </a:r>
          </a:p>
          <a:p>
            <a:pPr algn="just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2400" dirty="0" smtClean="0"/>
              <a:t> Take shorter showers</a:t>
            </a:r>
          </a:p>
          <a:p>
            <a:pPr algn="just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2400" dirty="0" smtClean="0"/>
              <a:t> Don’t wash your car so often.</a:t>
            </a:r>
          </a:p>
          <a:p>
            <a:pPr algn="just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2400" dirty="0" smtClean="0"/>
              <a:t> Don’t let the faucet run while washing hands, dishes, food, or brushing your teeth.</a:t>
            </a:r>
          </a:p>
          <a:p>
            <a:pPr algn="just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2400" dirty="0" smtClean="0"/>
              <a:t> Don’t run the dishwasher when half full.</a:t>
            </a:r>
          </a:p>
          <a:p>
            <a:pPr algn="just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2400" dirty="0" smtClean="0"/>
              <a:t> Dispose of used motor oil, household hazardous waste, batteries, etc., responsibly</a:t>
            </a:r>
            <a:endParaRPr lang="en-US" sz="2400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28596" y="60324"/>
            <a:ext cx="8229600" cy="725470"/>
          </a:xfrm>
        </p:spPr>
        <p:txBody>
          <a:bodyPr/>
          <a:lstStyle/>
          <a:p>
            <a:r>
              <a:rPr lang="en-US" dirty="0" smtClean="0"/>
              <a:t>Tips on How to Save Water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85720" y="857232"/>
            <a:ext cx="8643998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2400" dirty="0" smtClean="0"/>
              <a:t> Don’t dump anything down a storm sewer that you wouldn’t want to drink.</a:t>
            </a:r>
          </a:p>
          <a:p>
            <a:pPr algn="just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2400" dirty="0" smtClean="0"/>
              <a:t> Avoid using toxic or hazardous chemicals for simple cleaning or plumbing jobs.</a:t>
            </a:r>
          </a:p>
          <a:p>
            <a:pPr algn="just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2400" dirty="0" smtClean="0"/>
              <a:t> If you have a lawn, use water sparingly. Water your grass and garden at night, not in the middle of the day.</a:t>
            </a:r>
          </a:p>
          <a:p>
            <a:pPr algn="just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2400" dirty="0" smtClean="0"/>
              <a:t> Use water-conserving appliances: low-flow showers, low- flush toilets.</a:t>
            </a:r>
          </a:p>
          <a:p>
            <a:pPr algn="just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2400" dirty="0" smtClean="0"/>
              <a:t> Check your toilet for leaks</a:t>
            </a:r>
            <a:endParaRPr lang="en-US" sz="2400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928662" y="1071546"/>
            <a:ext cx="7500990" cy="2582858"/>
          </a:xfrm>
        </p:spPr>
        <p:txBody>
          <a:bodyPr>
            <a:noAutofit/>
          </a:bodyPr>
          <a:lstStyle/>
          <a:p>
            <a:r>
              <a:rPr lang="en-US" sz="6000" dirty="0" smtClean="0">
                <a:solidFill>
                  <a:schemeClr val="tx1"/>
                </a:solidFill>
                <a:latin typeface="Algerian" pitchFamily="82" charset="0"/>
              </a:rPr>
              <a:t>THANK YOU ALL</a:t>
            </a:r>
            <a:br>
              <a:rPr lang="en-US" sz="6000" dirty="0" smtClean="0">
                <a:solidFill>
                  <a:schemeClr val="tx1"/>
                </a:solidFill>
                <a:latin typeface="Algerian" pitchFamily="82" charset="0"/>
              </a:rPr>
            </a:br>
            <a:endParaRPr lang="en-US" sz="6000" dirty="0">
              <a:solidFill>
                <a:schemeClr val="tx1"/>
              </a:solidFill>
              <a:latin typeface="Algerian" pitchFamily="82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830763"/>
          </a:xfrm>
        </p:spPr>
        <p:txBody>
          <a:bodyPr/>
          <a:lstStyle/>
          <a:p>
            <a:r>
              <a:rPr lang="en-US" dirty="0" smtClean="0"/>
              <a:t>About 71 percent of the </a:t>
            </a:r>
            <a:r>
              <a:rPr lang="en-US" b="1" dirty="0" smtClean="0"/>
              <a:t>Earth's</a:t>
            </a:r>
            <a:r>
              <a:rPr lang="en-US" dirty="0" smtClean="0"/>
              <a:t> surface is </a:t>
            </a:r>
            <a:r>
              <a:rPr lang="en-US" b="1" dirty="0" smtClean="0"/>
              <a:t>water</a:t>
            </a:r>
            <a:r>
              <a:rPr lang="en-US" dirty="0" smtClean="0"/>
              <a:t>-covered</a:t>
            </a:r>
          </a:p>
          <a:p>
            <a:r>
              <a:rPr lang="en-US" dirty="0" smtClean="0"/>
              <a:t>97% of the water on the Earth is salt water. However, only 3% percent is fresh water; slightly over 2/3  of this is frozen in glaciers and polar ice caps.</a:t>
            </a:r>
            <a:endParaRPr lang="en-US" baseline="30000" dirty="0"/>
          </a:p>
          <a:p>
            <a:r>
              <a:rPr lang="en-US" dirty="0" smtClean="0"/>
              <a:t>The remaining unfrozen freshwater is found mainly as groundwater, with only a small fraction present above ground or in the air.</a:t>
            </a:r>
          </a:p>
          <a:p>
            <a:pPr>
              <a:buNone/>
            </a:pPr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/>
          <a:lstStyle/>
          <a:p>
            <a:r>
              <a:rPr lang="en-US" dirty="0" smtClean="0"/>
              <a:t>About Water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85" decel="100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" dur="385" decel="100000"/>
                                        <p:tgtEl>
                                          <p:spTgt spid="4"/>
                                        </p:tgtEl>
                                      </p:cBhvr>
                                      <p:from x="10000" y="10000"/>
                                      <p:to x="200000" y="450000"/>
                                    </p:animScale>
                                    <p:animScale>
                                      <p:cBhvr>
                                        <p:cTn id="9" dur="615" accel="100000" fill="hold">
                                          <p:stCondLst>
                                            <p:cond delay="385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from x="200000" y="450000"/>
                                      <p:to x="100000" y="100000"/>
                                    </p:animScale>
                                    <p:set>
                                      <p:cBhvr>
                                        <p:cTn id="10" dur="385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o>
                                        <p:strVal val="(0.5)"/>
                                      </p:to>
                                    </p:set>
                                    <p:anim from="(0.5)" to="(#ppt_x)" calcmode="lin" valueType="num">
                                      <p:cBhvr>
                                        <p:cTn id="11" dur="615" accel="100000" fill="hold">
                                          <p:stCondLst>
                                            <p:cond delay="385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set>
                                      <p:cBhvr>
                                        <p:cTn id="12" dur="385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o>
                                        <p:strVal val="(#ppt_y+0.4)"/>
                                      </p:to>
                                    </p:set>
                                    <p:anim from="(#ppt_y+0.4)" to="(#ppt_y)" calcmode="lin" valueType="num">
                                      <p:cBhvr>
                                        <p:cTn id="13" dur="615" accel="100000" fill="hold">
                                          <p:stCondLst>
                                            <p:cond delay="385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145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4555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660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660" tmFilter="0, 0; 0.125,0.2665; 0.25,0.4; 0.375,0.465; 0.5,0.5;  0.625,0.535; 0.75,0.6; 0.875,0.7335; 1,1">
                                          <p:stCondLst>
                                            <p:cond delay="166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830" tmFilter="0, 0; 0.125,0.2665; 0.25,0.4; 0.375,0.465; 0.5,0.5;  0.625,0.535; 0.75,0.6; 0.875,0.7335; 1,1">
                                          <p:stCondLst>
                                            <p:cond delay="331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410" tmFilter="0, 0; 0.125,0.2665; 0.25,0.4; 0.375,0.465; 0.5,0.5;  0.625,0.535; 0.75,0.6; 0.875,0.7335; 1,1">
                                          <p:stCondLst>
                                            <p:cond delay="414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3" dur="65">
                                          <p:stCondLst>
                                            <p:cond delay="1625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4" dur="415" decel="50000">
                                          <p:stCondLst>
                                            <p:cond delay="169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65">
                                          <p:stCondLst>
                                            <p:cond delay="328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6" dur="415" decel="50000">
                                          <p:stCondLst>
                                            <p:cond delay="3345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65">
                                          <p:stCondLst>
                                            <p:cond delay="4105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8" dur="415" decel="50000">
                                          <p:stCondLst>
                                            <p:cond delay="417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65">
                                          <p:stCondLst>
                                            <p:cond delay="452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0" dur="415" decel="50000">
                                          <p:stCondLst>
                                            <p:cond delay="4585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6000"/>
                            </p:stCondLst>
                            <p:childTnLst>
                              <p:par>
                                <p:cTn id="32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145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4555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660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660" tmFilter="0, 0; 0.125,0.2665; 0.25,0.4; 0.375,0.465; 0.5,0.5;  0.625,0.535; 0.75,0.6; 0.875,0.7335; 1,1">
                                          <p:stCondLst>
                                            <p:cond delay="166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830" tmFilter="0, 0; 0.125,0.2665; 0.25,0.4; 0.375,0.465; 0.5,0.5;  0.625,0.535; 0.75,0.6; 0.875,0.7335; 1,1">
                                          <p:stCondLst>
                                            <p:cond delay="331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410" tmFilter="0, 0; 0.125,0.2665; 0.25,0.4; 0.375,0.465; 0.5,0.5;  0.625,0.535; 0.75,0.6; 0.875,0.7335; 1,1">
                                          <p:stCondLst>
                                            <p:cond delay="414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0" dur="65">
                                          <p:stCondLst>
                                            <p:cond delay="1625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1" dur="415" decel="50000">
                                          <p:stCondLst>
                                            <p:cond delay="169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2" dur="65">
                                          <p:stCondLst>
                                            <p:cond delay="328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3" dur="415" decel="50000">
                                          <p:stCondLst>
                                            <p:cond delay="3345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4" dur="65">
                                          <p:stCondLst>
                                            <p:cond delay="4105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5" dur="415" decel="50000">
                                          <p:stCondLst>
                                            <p:cond delay="417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6" dur="65">
                                          <p:stCondLst>
                                            <p:cond delay="452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7" dur="415" decel="50000">
                                          <p:stCondLst>
                                            <p:cond delay="4585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1000"/>
                            </p:stCondLst>
                            <p:childTnLst>
                              <p:par>
                                <p:cTn id="49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145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4555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660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660" tmFilter="0, 0; 0.125,0.2665; 0.25,0.4; 0.375,0.465; 0.5,0.5;  0.625,0.535; 0.75,0.6; 0.875,0.7335; 1,1">
                                          <p:stCondLst>
                                            <p:cond delay="166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830" tmFilter="0, 0; 0.125,0.2665; 0.25,0.4; 0.375,0.465; 0.5,0.5;  0.625,0.535; 0.75,0.6; 0.875,0.7335; 1,1">
                                          <p:stCondLst>
                                            <p:cond delay="331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410" tmFilter="0, 0; 0.125,0.2665; 0.25,0.4; 0.375,0.465; 0.5,0.5;  0.625,0.535; 0.75,0.6; 0.875,0.7335; 1,1">
                                          <p:stCondLst>
                                            <p:cond delay="414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7" dur="65">
                                          <p:stCondLst>
                                            <p:cond delay="1625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8" dur="415" decel="50000">
                                          <p:stCondLst>
                                            <p:cond delay="169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9" dur="65">
                                          <p:stCondLst>
                                            <p:cond delay="328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0" dur="415" decel="50000">
                                          <p:stCondLst>
                                            <p:cond delay="3345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1" dur="65">
                                          <p:stCondLst>
                                            <p:cond delay="4105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2" dur="415" decel="50000">
                                          <p:stCondLst>
                                            <p:cond delay="417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3" dur="65">
                                          <p:stCondLst>
                                            <p:cond delay="452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4" dur="415" decel="50000">
                                          <p:stCondLst>
                                            <p:cond delay="4585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500034" y="1285860"/>
            <a:ext cx="8229600" cy="4389120"/>
          </a:xfrm>
        </p:spPr>
        <p:txBody>
          <a:bodyPr/>
          <a:lstStyle/>
          <a:p>
            <a:pPr algn="ctr">
              <a:buNone/>
            </a:pPr>
            <a:r>
              <a:rPr lang="en-US" dirty="0" smtClean="0"/>
              <a:t>   </a:t>
            </a:r>
            <a:r>
              <a:rPr lang="bg-BG" dirty="0" smtClean="0"/>
              <a:t>A graphical distribution of the locations of water on Earth</a:t>
            </a:r>
            <a:endParaRPr lang="en-US" dirty="0" smtClean="0"/>
          </a:p>
          <a:p>
            <a:pPr>
              <a:buNone/>
            </a:pPr>
            <a:endParaRPr lang="bg-BG" dirty="0"/>
          </a:p>
          <a:p>
            <a:pPr>
              <a:buNone/>
            </a:pPr>
            <a:endParaRPr lang="bg-BG" dirty="0"/>
          </a:p>
          <a:p>
            <a:pPr>
              <a:buNone/>
            </a:pPr>
            <a:endParaRPr lang="bg-BG" dirty="0"/>
          </a:p>
        </p:txBody>
      </p:sp>
      <p:graphicFrame>
        <p:nvGraphicFramePr>
          <p:cNvPr id="5" name="Object 3"/>
          <p:cNvGraphicFramePr>
            <a:graphicFrameLocks noChangeAspect="1"/>
          </p:cNvGraphicFramePr>
          <p:nvPr/>
        </p:nvGraphicFramePr>
        <p:xfrm>
          <a:off x="500034" y="2643182"/>
          <a:ext cx="8429684" cy="4000528"/>
        </p:xfrm>
        <a:graphic>
          <a:graphicData uri="http://schemas.openxmlformats.org/presentationml/2006/ole">
            <p:oleObj spid="_x0000_s1026" name="Document" r:id="rId3" imgW="5779066" imgH="2998908" progId="Word.Document.12">
              <p:embed/>
            </p:oleObj>
          </a:graphicData>
        </a:graphic>
      </p:graphicFrame>
      <p:grpSp>
        <p:nvGrpSpPr>
          <p:cNvPr id="1027" name="Group 3"/>
          <p:cNvGrpSpPr>
            <a:grpSpLocks/>
          </p:cNvGrpSpPr>
          <p:nvPr/>
        </p:nvGrpSpPr>
        <p:grpSpPr bwMode="auto">
          <a:xfrm>
            <a:off x="0" y="0"/>
            <a:ext cx="9144000" cy="6858000"/>
            <a:chOff x="0" y="0"/>
            <a:chExt cx="14400" cy="10800"/>
          </a:xfrm>
        </p:grpSpPr>
        <p:pic>
          <p:nvPicPr>
            <p:cNvPr id="1028" name="Picture 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0" y="0"/>
              <a:ext cx="14400" cy="10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29" name="Picture 5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7921" y="6346"/>
              <a:ext cx="6238" cy="44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30" name="Picture 6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88" y="8728"/>
              <a:ext cx="332" cy="2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31" name="Picture 7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0" y="1350"/>
              <a:ext cx="9332" cy="66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1" name="5 CuadroTexto"/>
          <p:cNvSpPr txBox="1">
            <a:spLocks noChangeArrowheads="1"/>
          </p:cNvSpPr>
          <p:nvPr/>
        </p:nvSpPr>
        <p:spPr bwMode="auto">
          <a:xfrm>
            <a:off x="0" y="5000636"/>
            <a:ext cx="4929190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Kristen ITC" pitchFamily="66" charset="0"/>
              </a:rPr>
              <a:t>This is how the water is distribute on Earth. If you could see here that is most amount of water in the oceans.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785918" y="0"/>
            <a:ext cx="604364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Water Forms and Distribution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026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1143000"/>
          </a:xfrm>
        </p:spPr>
        <p:txBody>
          <a:bodyPr>
            <a:normAutofit fontScale="90000"/>
          </a:bodyPr>
          <a:lstStyle/>
          <a:p>
            <a:r>
              <a:rPr lang="en-US" altLang="zh-TW"/>
              <a:t>Volume of water stored in</a:t>
            </a:r>
            <a:br>
              <a:rPr lang="en-US" altLang="zh-TW"/>
            </a:br>
            <a:r>
              <a:rPr lang="en-US" altLang="zh-TW"/>
              <a:t>the water cycle's reservoirs</a:t>
            </a:r>
            <a:endParaRPr lang="zh-TW" altLang="en-US"/>
          </a:p>
        </p:txBody>
      </p:sp>
      <p:graphicFrame>
        <p:nvGraphicFramePr>
          <p:cNvPr id="5" name="Group 1123"/>
          <p:cNvGraphicFramePr>
            <a:graphicFrameLocks/>
          </p:cNvGraphicFramePr>
          <p:nvPr/>
        </p:nvGraphicFramePr>
        <p:xfrm>
          <a:off x="762000" y="1687513"/>
          <a:ext cx="7772400" cy="5175504"/>
        </p:xfrm>
        <a:graphic>
          <a:graphicData uri="http://schemas.openxmlformats.org/drawingml/2006/table">
            <a:tbl>
              <a:tblPr/>
              <a:tblGrid>
                <a:gridCol w="3124200"/>
                <a:gridCol w="2667000"/>
                <a:gridCol w="1981200"/>
              </a:tblGrid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新細明體" charset="-120"/>
                        </a:rPr>
                        <a:t>Reservoir</a:t>
                      </a:r>
                      <a:endParaRPr kumimoji="1" lang="zh-TW" alt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新細明體" charset="-12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新細明體" charset="-120"/>
                        </a:rPr>
                        <a:t>Volume of water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新細明體" charset="-120"/>
                        </a:rPr>
                        <a:t>(10</a:t>
                      </a:r>
                      <a:r>
                        <a:rPr kumimoji="1" lang="en-US" altLang="zh-TW" sz="2800" b="0" i="0" u="none" strike="noStrike" cap="none" normalizeH="0" baseline="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新細明體" charset="-120"/>
                        </a:rPr>
                        <a:t>6</a:t>
                      </a:r>
                      <a:r>
                        <a:rPr kumimoji="1" lang="en-US" altLang="zh-TW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新細明體" charset="-120"/>
                        </a:rPr>
                        <a:t> km³)</a:t>
                      </a:r>
                      <a:endParaRPr kumimoji="1" lang="zh-TW" alt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新細明體" charset="-12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新細明體" charset="-120"/>
                        </a:rPr>
                        <a:t>Percent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新細明體" charset="-120"/>
                        </a:rPr>
                        <a:t>of total</a:t>
                      </a:r>
                      <a:endParaRPr kumimoji="1" lang="zh-TW" alt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新細明體" charset="-12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新細明體" charset="-120"/>
                        </a:rPr>
                        <a:t>Ocean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1" lang="zh-TW" alt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新細明體" charset="-120"/>
                        </a:rPr>
                        <a:t>1370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1" lang="zh-TW" alt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新細明體" charset="-120"/>
                        </a:rPr>
                        <a:t>97.25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新細明體" charset="-120"/>
                        </a:rPr>
                        <a:t>Ice caps &amp; glaciers</a:t>
                      </a:r>
                      <a:endParaRPr kumimoji="1" lang="zh-TW" alt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新細明體" charset="-12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1" lang="zh-TW" alt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新細明體" charset="-120"/>
                        </a:rPr>
                        <a:t>29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1" lang="zh-TW" alt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新細明體" charset="-120"/>
                        </a:rPr>
                        <a:t>2.05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新細明體" charset="-120"/>
                        </a:rPr>
                        <a:t>Groundwater</a:t>
                      </a:r>
                      <a:endParaRPr kumimoji="1" lang="zh-TW" alt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新細明體" charset="-12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1" lang="zh-TW" alt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新細明體" charset="-120"/>
                        </a:rPr>
                        <a:t>9.5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1" lang="zh-TW" alt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新細明體" charset="-120"/>
                        </a:rPr>
                        <a:t>0.68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新細明體" charset="-120"/>
                        </a:rPr>
                        <a:t>Lakes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1" lang="zh-TW" alt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新細明體" charset="-120"/>
                        </a:rPr>
                        <a:t>0.125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1" lang="zh-TW" alt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新細明體" charset="-120"/>
                        </a:rPr>
                        <a:t>0.01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新細明體" charset="-120"/>
                        </a:rPr>
                        <a:t>Soil Moisture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1" lang="zh-TW" alt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新細明體" charset="-120"/>
                        </a:rPr>
                        <a:t>0.065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1" lang="zh-TW" alt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新細明體" charset="-120"/>
                        </a:rPr>
                        <a:t>0.005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新細明體" charset="-120"/>
                        </a:rPr>
                        <a:t>Atmosphere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1" lang="zh-TW" alt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新細明體" charset="-120"/>
                        </a:rPr>
                        <a:t>0.013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1" lang="zh-TW" alt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新細明體" charset="-120"/>
                        </a:rPr>
                        <a:t>0.001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新細明體" charset="-120"/>
                        </a:rPr>
                        <a:t>Streams &amp; rivers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1" lang="zh-TW" alt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新細明體" charset="-120"/>
                        </a:rPr>
                        <a:t>0.0017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1" lang="zh-TW" alt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新細明體" charset="-120"/>
                        </a:rPr>
                        <a:t>0.0001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新細明體" charset="-120"/>
                        </a:rPr>
                        <a:t>Biosphere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1" lang="zh-TW" alt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新細明體" charset="-120"/>
                        </a:rPr>
                        <a:t>0.0006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1" lang="zh-TW" alt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新細明體" charset="-120"/>
                        </a:rPr>
                        <a:t>0.00004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dirty="0" smtClean="0"/>
              <a:t> Is the largest area and volume of water.</a:t>
            </a:r>
          </a:p>
          <a:p>
            <a:pPr>
              <a:buFont typeface="Wingdings" pitchFamily="2" charset="2"/>
              <a:buChar char="q"/>
            </a:pPr>
            <a:r>
              <a:rPr lang="en-US" dirty="0" smtClean="0"/>
              <a:t> Contain more than 97% of the earth’s water.</a:t>
            </a:r>
          </a:p>
          <a:p>
            <a:pPr>
              <a:buFont typeface="Wingdings" pitchFamily="2" charset="2"/>
              <a:buChar char="q"/>
            </a:pPr>
            <a:r>
              <a:rPr lang="en-US" dirty="0" smtClean="0"/>
              <a:t> Contain an average of 35g salt per liter.</a:t>
            </a:r>
          </a:p>
          <a:p>
            <a:pPr>
              <a:buFont typeface="Wingdings" pitchFamily="2" charset="2"/>
              <a:buChar char="q"/>
            </a:pPr>
            <a:r>
              <a:rPr lang="en-US" dirty="0" smtClean="0"/>
              <a:t> Can be used after being desalinated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Oceans</a:t>
            </a:r>
            <a:endParaRPr lang="en-US" dirty="0"/>
          </a:p>
        </p:txBody>
      </p:sp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58" y="3857628"/>
            <a:ext cx="4071966" cy="25717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6628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00563" y="3929066"/>
            <a:ext cx="4500594" cy="2500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8596" y="71438"/>
            <a:ext cx="8229600" cy="857232"/>
          </a:xfrm>
        </p:spPr>
        <p:txBody>
          <a:bodyPr/>
          <a:lstStyle/>
          <a:p>
            <a:r>
              <a:rPr lang="en-US" dirty="0" smtClean="0"/>
              <a:t>Ice and Snow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28596" y="928670"/>
            <a:ext cx="842968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sz="2400" dirty="0" smtClean="0"/>
              <a:t> Contain </a:t>
            </a:r>
            <a:r>
              <a:rPr lang="en-US" sz="2400" dirty="0"/>
              <a:t>almost 90% of freshwater</a:t>
            </a:r>
            <a:r>
              <a:rPr lang="en-US" sz="2400" dirty="0" smtClean="0"/>
              <a:t>.</a:t>
            </a:r>
          </a:p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sz="2400" dirty="0" smtClean="0"/>
              <a:t> </a:t>
            </a:r>
            <a:r>
              <a:rPr lang="en-US" sz="2400" dirty="0"/>
              <a:t>Is as much as 2km thick</a:t>
            </a:r>
            <a:r>
              <a:rPr lang="en-US" sz="2400" dirty="0" smtClean="0"/>
              <a:t>.</a:t>
            </a:r>
          </a:p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sz="2400" dirty="0" smtClean="0"/>
              <a:t> Situated </a:t>
            </a:r>
            <a:r>
              <a:rPr lang="en-US" sz="2400" dirty="0"/>
              <a:t>mostly in Antarctica (85%), Greenland (10%), and other snow mountain (5%)</a:t>
            </a:r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2876" y="3500438"/>
            <a:ext cx="4357686" cy="31254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765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0" y="3500438"/>
            <a:ext cx="4357718" cy="31432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8596" y="71414"/>
            <a:ext cx="4429156" cy="64294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Groundwater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14282" y="610727"/>
            <a:ext cx="8643998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en-US" sz="2800" dirty="0" smtClean="0"/>
              <a:t> Groundwater </a:t>
            </a:r>
            <a:r>
              <a:rPr lang="en-US" sz="2800" dirty="0"/>
              <a:t>is water in the rock and soil layer beneath Earth’s surface</a:t>
            </a:r>
            <a:r>
              <a:rPr lang="en-US" sz="2800" dirty="0" smtClean="0"/>
              <a:t>.</a:t>
            </a:r>
          </a:p>
          <a:p>
            <a:pPr>
              <a:buFont typeface="Wingdings" pitchFamily="2" charset="2"/>
              <a:buChar char="q"/>
            </a:pPr>
            <a:r>
              <a:rPr lang="en-US" sz="2800" dirty="0" smtClean="0"/>
              <a:t> </a:t>
            </a:r>
            <a:r>
              <a:rPr lang="en-US" sz="2800" dirty="0"/>
              <a:t>Absorb excess runoff rain and snow on ground</a:t>
            </a:r>
            <a:r>
              <a:rPr lang="en-US" sz="2800" dirty="0" smtClean="0"/>
              <a:t>.</a:t>
            </a:r>
          </a:p>
          <a:p>
            <a:pPr>
              <a:buFont typeface="Wingdings" pitchFamily="2" charset="2"/>
              <a:buChar char="q"/>
            </a:pPr>
            <a:r>
              <a:rPr lang="en-US" sz="2800" dirty="0" smtClean="0"/>
              <a:t> </a:t>
            </a:r>
            <a:r>
              <a:rPr lang="en-US" sz="2800" dirty="0"/>
              <a:t>Is readily available for use and drinking</a:t>
            </a:r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876" y="3071810"/>
            <a:ext cx="4429124" cy="31432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8676" name="AutoShape 4" descr="Image result for Groundwater  imag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8677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14876" y="3071810"/>
            <a:ext cx="4286280" cy="29829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ourse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Concourse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95000" t="-106500" r="5000" b="2065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379</TotalTime>
  <Words>1466</Words>
  <Application>Microsoft Office PowerPoint</Application>
  <PresentationFormat>On-screen Show (4:3)</PresentationFormat>
  <Paragraphs>235</Paragraphs>
  <Slides>37</Slides>
  <Notes>1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39" baseType="lpstr">
      <vt:lpstr>Concourse</vt:lpstr>
      <vt:lpstr>Document</vt:lpstr>
      <vt:lpstr>WATER RESOURCES</vt:lpstr>
      <vt:lpstr>Water – The Definition</vt:lpstr>
      <vt:lpstr>Slide 3</vt:lpstr>
      <vt:lpstr>About Water</vt:lpstr>
      <vt:lpstr>Slide 5</vt:lpstr>
      <vt:lpstr>Volume of water stored in the water cycle's reservoirs</vt:lpstr>
      <vt:lpstr>Oceans</vt:lpstr>
      <vt:lpstr>Ice and Snow</vt:lpstr>
      <vt:lpstr>Groundwater</vt:lpstr>
      <vt:lpstr>Lakes</vt:lpstr>
      <vt:lpstr>Lakes (cont.)</vt:lpstr>
      <vt:lpstr>Slide 12</vt:lpstr>
      <vt:lpstr>Wetlands and Soil Moisture</vt:lpstr>
      <vt:lpstr>Atmosphere</vt:lpstr>
      <vt:lpstr>Types of Water Uses</vt:lpstr>
      <vt:lpstr>Types of Water Uses</vt:lpstr>
      <vt:lpstr>Off-Stream Uses: Agriculture</vt:lpstr>
      <vt:lpstr>Agriculture</vt:lpstr>
      <vt:lpstr>Agriculture (cont.)</vt:lpstr>
      <vt:lpstr>Thermoelectric</vt:lpstr>
      <vt:lpstr>Industrial</vt:lpstr>
      <vt:lpstr>Industrial</vt:lpstr>
      <vt:lpstr>Mining</vt:lpstr>
      <vt:lpstr>Domestic</vt:lpstr>
      <vt:lpstr>Commercial</vt:lpstr>
      <vt:lpstr>In-Stream Uses </vt:lpstr>
      <vt:lpstr>Earth’s Water</vt:lpstr>
      <vt:lpstr> Water Stress &amp; Water Scarcity</vt:lpstr>
      <vt:lpstr>Fresh Water Shortage</vt:lpstr>
      <vt:lpstr>Water Use Problems and Conflicts</vt:lpstr>
      <vt:lpstr>Water Use Problems and Conflicts</vt:lpstr>
      <vt:lpstr>Increase Water Supply</vt:lpstr>
      <vt:lpstr>Solutions Sustainable Water Use</vt:lpstr>
      <vt:lpstr>Conclusion &amp; Recommendation</vt:lpstr>
      <vt:lpstr>Tips on How to Save Water</vt:lpstr>
      <vt:lpstr>Tips on How to Save Water</vt:lpstr>
      <vt:lpstr>THANK YOU ALL 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WATER RESOURCES</dc:title>
  <dc:creator>user</dc:creator>
  <cp:lastModifiedBy>user</cp:lastModifiedBy>
  <cp:revision>44</cp:revision>
  <dcterms:created xsi:type="dcterms:W3CDTF">2019-03-27T10:38:36Z</dcterms:created>
  <dcterms:modified xsi:type="dcterms:W3CDTF">2019-04-18T03:58:38Z</dcterms:modified>
</cp:coreProperties>
</file>